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 id="2147483717" r:id="rId5"/>
  </p:sldMasterIdLst>
  <p:notesMasterIdLst>
    <p:notesMasterId r:id="rId25"/>
  </p:notesMasterIdLst>
  <p:sldIdLst>
    <p:sldId id="256" r:id="rId6"/>
    <p:sldId id="383" r:id="rId7"/>
    <p:sldId id="356" r:id="rId8"/>
    <p:sldId id="379" r:id="rId9"/>
    <p:sldId id="384" r:id="rId10"/>
    <p:sldId id="364" r:id="rId11"/>
    <p:sldId id="375" r:id="rId12"/>
    <p:sldId id="363" r:id="rId13"/>
    <p:sldId id="365" r:id="rId14"/>
    <p:sldId id="368" r:id="rId15"/>
    <p:sldId id="382" r:id="rId16"/>
    <p:sldId id="370" r:id="rId17"/>
    <p:sldId id="385" r:id="rId18"/>
    <p:sldId id="371" r:id="rId19"/>
    <p:sldId id="369" r:id="rId20"/>
    <p:sldId id="373" r:id="rId21"/>
    <p:sldId id="372" r:id="rId22"/>
    <p:sldId id="317" r:id="rId23"/>
    <p:sldId id="277" r:id="rId24"/>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C869"/>
    <a:srgbClr val="9D6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3" autoAdjust="0"/>
    <p:restoredTop sz="60053" autoAdjust="0"/>
  </p:normalViewPr>
  <p:slideViewPr>
    <p:cSldViewPr snapToGrid="0">
      <p:cViewPr varScale="1">
        <p:scale>
          <a:sx n="63" d="100"/>
          <a:sy n="63" d="100"/>
        </p:scale>
        <p:origin x="1304" y="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4" d="100"/>
          <a:sy n="64" d="100"/>
        </p:scale>
        <p:origin x="3192"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760A3332-452B-4E14-87E9-7E8FFBAE034C}" type="datetimeFigureOut">
              <a:rPr lang="en-CA" smtClean="0"/>
              <a:t>2022-06-01</a:t>
            </a:fld>
            <a:endParaRPr lang="en-CA" dirty="0"/>
          </a:p>
        </p:txBody>
      </p:sp>
      <p:sp>
        <p:nvSpPr>
          <p:cNvPr id="4" name="Slide Image Placeholder 3"/>
          <p:cNvSpPr>
            <a:spLocks noGrp="1" noRot="1" noChangeAspect="1"/>
          </p:cNvSpPr>
          <p:nvPr>
            <p:ph type="sldImg" idx="2"/>
          </p:nvPr>
        </p:nvSpPr>
        <p:spPr>
          <a:xfrm>
            <a:off x="1333500" y="1163638"/>
            <a:ext cx="4191000" cy="314325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F6839634-1FEF-4144-A9AF-FF6F568284CC}" type="slidenum">
              <a:rPr lang="en-CA" smtClean="0"/>
              <a:t>‹#›</a:t>
            </a:fld>
            <a:endParaRPr lang="en-CA" dirty="0"/>
          </a:p>
        </p:txBody>
      </p:sp>
    </p:spTree>
    <p:extLst>
      <p:ext uri="{BB962C8B-B14F-4D97-AF65-F5344CB8AC3E}">
        <p14:creationId xmlns:p14="http://schemas.microsoft.com/office/powerpoint/2010/main" val="1545749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b="1" dirty="0">
                <a:effectLst/>
                <a:latin typeface="Calibri" panose="020F0502020204030204" pitchFamily="34" charset="0"/>
                <a:ea typeface="Calibri" panose="020F0502020204030204" pitchFamily="34" charset="0"/>
                <a:cs typeface="Times New Roman" panose="02020603050405020304" pitchFamily="18" charset="0"/>
              </a:rPr>
              <a:t>Closure and Reclamation Planning in the Mackenzie Valley. </a:t>
            </a: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This presentation is an introduction to closure and reclamation planning under the Mackenzie Valley Resource management Act (or the MVRMA). Although this presentation focuses on mining, the closure and reclamation planning principles at mines can be used for other industries too, such as oil and gas.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First, we’ll start with a bit of history about mine closure in the Mackenzie Valley. </a:t>
            </a:r>
          </a:p>
        </p:txBody>
      </p:sp>
      <p:sp>
        <p:nvSpPr>
          <p:cNvPr id="4" name="Slide Number Placeholder 3"/>
          <p:cNvSpPr>
            <a:spLocks noGrp="1"/>
          </p:cNvSpPr>
          <p:nvPr>
            <p:ph type="sldNum" sz="quarter" idx="10"/>
          </p:nvPr>
        </p:nvSpPr>
        <p:spPr/>
        <p:txBody>
          <a:bodyPr/>
          <a:lstStyle/>
          <a:p>
            <a:fld id="{F6839634-1FEF-4144-A9AF-FF6F568284CC}" type="slidenum">
              <a:rPr lang="en-CA" smtClean="0"/>
              <a:t>1</a:t>
            </a:fld>
            <a:endParaRPr lang="en-CA" dirty="0"/>
          </a:p>
        </p:txBody>
      </p:sp>
    </p:spTree>
    <p:extLst>
      <p:ext uri="{BB962C8B-B14F-4D97-AF65-F5344CB8AC3E}">
        <p14:creationId xmlns:p14="http://schemas.microsoft.com/office/powerpoint/2010/main" val="152736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After the Review Board approves a project, the company’s application goes back to the Land and Water Board for licensing and permitting. Again, the Land and Water Board holds a public process to inform the licence and permit requirements. The conceptual closure and reclamation plan may be updated at this stage.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839634-1FEF-4144-A9AF-FF6F568284CC}" type="slidenum">
              <a:rPr lang="en-CA" smtClean="0"/>
              <a:t>10</a:t>
            </a:fld>
            <a:endParaRPr lang="en-CA" dirty="0"/>
          </a:p>
        </p:txBody>
      </p:sp>
    </p:spTree>
    <p:extLst>
      <p:ext uri="{BB962C8B-B14F-4D97-AF65-F5344CB8AC3E}">
        <p14:creationId xmlns:p14="http://schemas.microsoft.com/office/powerpoint/2010/main" val="177295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After the Land and Water Board issues a licence and permit, the company will typically be required to submit an interim closure and reclamation plan. This will build on the conceptual plan submitted during the environmental assessment. Throughout the life of the mine, the company will be required to regularly submit updated versions of the interim plan, for example every three years. Each version will have more detail and more resolved issues.  Each version will undergo a public process with engagement and consultation.</a:t>
            </a:r>
          </a:p>
          <a:p>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11</a:t>
            </a:fld>
            <a:endParaRPr lang="en-CA" dirty="0"/>
          </a:p>
        </p:txBody>
      </p:sp>
    </p:spTree>
    <p:extLst>
      <p:ext uri="{BB962C8B-B14F-4D97-AF65-F5344CB8AC3E}">
        <p14:creationId xmlns:p14="http://schemas.microsoft.com/office/powerpoint/2010/main" val="2929986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water licence and land use permit </a:t>
            </a:r>
            <a:r>
              <a:rPr lang="en-CA" sz="1800" b="0" dirty="0">
                <a:effectLst/>
                <a:latin typeface="Calibri" panose="020F0502020204030204" pitchFamily="34" charset="0"/>
                <a:ea typeface="Calibri" panose="020F0502020204030204" pitchFamily="34" charset="0"/>
                <a:cs typeface="Times New Roman" panose="02020603050405020304" pitchFamily="18" charset="0"/>
              </a:rPr>
              <a:t>will require the company to follow the </a:t>
            </a:r>
            <a:r>
              <a:rPr lang="en-US" sz="1800" b="0" i="0" u="none" strike="noStrike" baseline="0" dirty="0">
                <a:solidFill>
                  <a:srgbClr val="FFFFFF"/>
                </a:solidFill>
                <a:latin typeface="ULWTLM+CenturyGothic-Bold"/>
              </a:rPr>
              <a:t>Guidelines for the Closure and Reclamation of Advanced Mineral Exploration and Mine Sites in the Northwest Territories</a:t>
            </a:r>
            <a:r>
              <a:rPr lang="en-CA" sz="1800" b="0" dirty="0">
                <a:effectLst/>
                <a:latin typeface="Calibri" panose="020F0502020204030204" pitchFamily="34" charset="0"/>
                <a:ea typeface="Calibri" panose="020F0502020204030204" pitchFamily="34" charset="0"/>
                <a:cs typeface="Times New Roman" panose="02020603050405020304" pitchFamily="18" charset="0"/>
              </a:rPr>
              <a:t>. These Guidelines lay </a:t>
            </a:r>
            <a:r>
              <a:rPr lang="en-CA" sz="1800" dirty="0">
                <a:effectLst/>
                <a:latin typeface="Calibri" panose="020F0502020204030204" pitchFamily="34" charset="0"/>
                <a:ea typeface="Calibri" panose="020F0502020204030204" pitchFamily="34" charset="0"/>
                <a:cs typeface="Times New Roman" panose="02020603050405020304" pitchFamily="18" charset="0"/>
              </a:rPr>
              <a:t>out in detail, a robust and transparent closure planning process. The minimum closure goal for new mines in the Mackenzie Valley, as described in the Guidelines, is “to </a:t>
            </a:r>
            <a:r>
              <a:rPr lang="en-US" sz="1800" b="0" i="0" u="none" strike="noStrike" baseline="0" dirty="0">
                <a:solidFill>
                  <a:srgbClr val="211D1E"/>
                </a:solidFill>
                <a:latin typeface="UXWTL M+ Avant Garde LT"/>
              </a:rPr>
              <a:t>return the mine site and affected areas to viable and, wherever practicable, self- sustaining ecosystems that are compatible with a healthy environment and with human activities”. The diagram on this slide depicts the main parts of the closure planning approach in the MV.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839634-1FEF-4144-A9AF-FF6F568284CC}" type="slidenum">
              <a:rPr lang="en-CA" smtClean="0"/>
              <a:t>12</a:t>
            </a:fld>
            <a:endParaRPr lang="en-CA" dirty="0"/>
          </a:p>
        </p:txBody>
      </p:sp>
    </p:spTree>
    <p:extLst>
      <p:ext uri="{BB962C8B-B14F-4D97-AF65-F5344CB8AC3E}">
        <p14:creationId xmlns:p14="http://schemas.microsoft.com/office/powerpoint/2010/main" val="282468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In all stages of closure and reclamation planning, Traditional Knowledge can play a very important role. In the Mackenzie Valley, there are many examples of Traditional Knowledge that has been provided to improve closure and reclamation plans. For example, Traditional Knowledge can help to design waste rock and tailings piles to minimize the impact on caribou and other wildlife. Traditional Knowledge can inform what plants to plant on the closed site, and where to plant them. It can inform how to know whether water quality and fish health are good after closure. The Land and Water Boards typically include water licence and permit requirements to promote the use of Traditional Knowledge.</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839634-1FEF-4144-A9AF-FF6F568284CC}" type="slidenum">
              <a:rPr lang="en-CA" smtClean="0"/>
              <a:t>13</a:t>
            </a:fld>
            <a:endParaRPr lang="en-CA" dirty="0"/>
          </a:p>
        </p:txBody>
      </p:sp>
    </p:spTree>
    <p:extLst>
      <p:ext uri="{BB962C8B-B14F-4D97-AF65-F5344CB8AC3E}">
        <p14:creationId xmlns:p14="http://schemas.microsoft.com/office/powerpoint/2010/main" val="1852852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Water licences and land use permits often have requirements specific to closure and reclamation. For example, the licence for the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Gahcho</a:t>
            </a:r>
            <a:r>
              <a:rPr lang="en-CA" sz="18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dirty="0" err="1">
                <a:effectLst/>
                <a:latin typeface="Calibri" panose="020F0502020204030204" pitchFamily="34" charset="0"/>
                <a:ea typeface="Calibri" panose="020F0502020204030204" pitchFamily="34" charset="0"/>
                <a:cs typeface="Times New Roman" panose="02020603050405020304" pitchFamily="18" charset="0"/>
              </a:rPr>
              <a:t>Kue</a:t>
            </a:r>
            <a:r>
              <a:rPr lang="en-CA" sz="1800" dirty="0">
                <a:effectLst/>
                <a:latin typeface="Calibri" panose="020F0502020204030204" pitchFamily="34" charset="0"/>
                <a:ea typeface="Calibri" panose="020F0502020204030204" pitchFamily="34" charset="0"/>
                <a:cs typeface="Times New Roman" panose="02020603050405020304" pitchFamily="18" charset="0"/>
              </a:rPr>
              <a:t> mine requires a research plan related to the waste rock pile cover. Water licences require regular reporting on closure and reclamation planning progress. Reports are required once closure and reclamation work has been completed, to document that work was done properly. Licences also require performance assessment reports, to describe how well the closure and reclamation plan is working. These requirements improve accountability and transparency.</a:t>
            </a:r>
          </a:p>
        </p:txBody>
      </p:sp>
      <p:sp>
        <p:nvSpPr>
          <p:cNvPr id="4" name="Slide Number Placeholder 3"/>
          <p:cNvSpPr>
            <a:spLocks noGrp="1"/>
          </p:cNvSpPr>
          <p:nvPr>
            <p:ph type="sldNum" sz="quarter" idx="5"/>
          </p:nvPr>
        </p:nvSpPr>
        <p:spPr/>
        <p:txBody>
          <a:bodyPr/>
          <a:lstStyle/>
          <a:p>
            <a:fld id="{F6839634-1FEF-4144-A9AF-FF6F568284CC}" type="slidenum">
              <a:rPr lang="en-CA" smtClean="0"/>
              <a:t>14</a:t>
            </a:fld>
            <a:endParaRPr lang="en-CA" dirty="0"/>
          </a:p>
        </p:txBody>
      </p:sp>
    </p:spTree>
    <p:extLst>
      <p:ext uri="{BB962C8B-B14F-4D97-AF65-F5344CB8AC3E}">
        <p14:creationId xmlns:p14="http://schemas.microsoft.com/office/powerpoint/2010/main" val="4101792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Another major change in recent decades is that mining companies must put down a financial deposit so there is money to cover the cost of closing the mine. If the company goes bankrupt, the federal or territorial government will use this money to close and reclaim the mine. This slide shows some examples of the security deposits at mines in the Mackenzie Valley. The Land and Water Boards set the amount of the security deposit. The company then posts this amount with the federal or territorial government.</a:t>
            </a:r>
          </a:p>
        </p:txBody>
      </p:sp>
      <p:sp>
        <p:nvSpPr>
          <p:cNvPr id="4" name="Slide Number Placeholder 3"/>
          <p:cNvSpPr>
            <a:spLocks noGrp="1"/>
          </p:cNvSpPr>
          <p:nvPr>
            <p:ph type="sldNum" sz="quarter" idx="5"/>
          </p:nvPr>
        </p:nvSpPr>
        <p:spPr/>
        <p:txBody>
          <a:bodyPr/>
          <a:lstStyle/>
          <a:p>
            <a:fld id="{F6839634-1FEF-4144-A9AF-FF6F568284CC}" type="slidenum">
              <a:rPr lang="en-CA" smtClean="0"/>
              <a:t>15</a:t>
            </a:fld>
            <a:endParaRPr lang="en-CA" dirty="0"/>
          </a:p>
        </p:txBody>
      </p:sp>
    </p:spTree>
    <p:extLst>
      <p:ext uri="{BB962C8B-B14F-4D97-AF65-F5344CB8AC3E}">
        <p14:creationId xmlns:p14="http://schemas.microsoft.com/office/powerpoint/2010/main" val="2780906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Water Licences usually have requirements for progressive reclamation. This is when a company close parts of the mine while the mine is still in operations. This early work can have environmental benefits. Also, companies can get some of their security deposit back if they do this work, and it can be more cost effective for them to do the work while equipment, personnel, and winter roads are in place. For example, at both the Ekati and Diavik mines, the mining companies have placed a closure cover on top of some waste rock piles, even though these mines are still in operations.</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839634-1FEF-4144-A9AF-FF6F568284CC}" type="slidenum">
              <a:rPr lang="en-CA" smtClean="0"/>
              <a:t>16</a:t>
            </a:fld>
            <a:endParaRPr lang="en-CA" dirty="0"/>
          </a:p>
        </p:txBody>
      </p:sp>
    </p:spTree>
    <p:extLst>
      <p:ext uri="{BB962C8B-B14F-4D97-AF65-F5344CB8AC3E}">
        <p14:creationId xmlns:p14="http://schemas.microsoft.com/office/powerpoint/2010/main" val="2743414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Water Licence also requires a mining company to submit a final closure and reclamation plan to the Land and Water Board about two years before operations end. At this point, all research should be done, all closure planning issues should be resolved and the level of detail in the plan should be very high. Of the mines that were approved and licenced under the MVRMA, the Snap Lake mine may be the closest to submitting a final closure and reclamation plan, now that mining has stopped at Snap Lake. The Diavik mine will be submitting its final closure and reclamation plan at the end of this year, in preparation for its planned end of life in 2025.</a:t>
            </a:r>
          </a:p>
        </p:txBody>
      </p:sp>
      <p:sp>
        <p:nvSpPr>
          <p:cNvPr id="4" name="Slide Number Placeholder 3"/>
          <p:cNvSpPr>
            <a:spLocks noGrp="1"/>
          </p:cNvSpPr>
          <p:nvPr>
            <p:ph type="sldNum" sz="quarter" idx="5"/>
          </p:nvPr>
        </p:nvSpPr>
        <p:spPr/>
        <p:txBody>
          <a:bodyPr/>
          <a:lstStyle/>
          <a:p>
            <a:fld id="{F6839634-1FEF-4144-A9AF-FF6F568284CC}" type="slidenum">
              <a:rPr lang="en-CA" smtClean="0"/>
              <a:t>17</a:t>
            </a:fld>
            <a:endParaRPr lang="en-CA" dirty="0"/>
          </a:p>
        </p:txBody>
      </p:sp>
    </p:spTree>
    <p:extLst>
      <p:ext uri="{BB962C8B-B14F-4D97-AF65-F5344CB8AC3E}">
        <p14:creationId xmlns:p14="http://schemas.microsoft.com/office/powerpoint/2010/main" val="3207490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these newer mines close, how will we know whether their closure and reclamation plans have been successful? How will we know if closure goals and closure objectives have been met? Will these mine sites be returned </a:t>
            </a:r>
            <a:r>
              <a:rPr lang="en-US" sz="1200" b="0" i="0" u="none" strike="noStrike" baseline="0" dirty="0">
                <a:solidFill>
                  <a:srgbClr val="211D1E"/>
                </a:solidFill>
                <a:latin typeface="UXWTL M+ Avant Garde LT"/>
              </a:rPr>
              <a:t>to self- sustaining ecosystems that support future use for many generations. </a:t>
            </a:r>
            <a:r>
              <a:rPr lang="en-CA" sz="1200" b="0" i="0" u="none" strike="noStrike" baseline="0" dirty="0">
                <a:solidFill>
                  <a:srgbClr val="211D1E"/>
                </a:solidFill>
                <a:latin typeface="UXWTL M+ Avant Garde LT"/>
              </a:rPr>
              <a:t>The answers to these questions will come in part from the monitoring that mines are required to perform after closure. Monitoring may be required for years or decades before success can be demonstrated and all of the security deposit can returned. </a:t>
            </a:r>
            <a:r>
              <a:rPr lang="en-CA" dirty="0"/>
              <a:t>Community engagement and traditional knowledge will play a key role in this monitoring. While w</a:t>
            </a:r>
            <a:r>
              <a:rPr lang="en-CA" sz="1200" b="0" i="0" u="none" strike="noStrike" baseline="0" dirty="0">
                <a:solidFill>
                  <a:srgbClr val="211D1E"/>
                </a:solidFill>
                <a:latin typeface="UXWTL M+ Avant Garde LT"/>
              </a:rPr>
              <a:t>e don’t know the answer to these questions yet for the mines in the Mackenzie Valley, the improvements in mine closure and reclamation planning standards and expectations leave room for optimism. </a:t>
            </a:r>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18</a:t>
            </a:fld>
            <a:endParaRPr lang="en-CA" dirty="0"/>
          </a:p>
        </p:txBody>
      </p:sp>
    </p:spTree>
    <p:extLst>
      <p:ext uri="{BB962C8B-B14F-4D97-AF65-F5344CB8AC3E}">
        <p14:creationId xmlns:p14="http://schemas.microsoft.com/office/powerpoint/2010/main" val="2221250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hope this presentation has given you a big picture view of closure and reclamation planning in the Mackenzie Valley. Masi Cho.</a:t>
            </a:r>
          </a:p>
        </p:txBody>
      </p:sp>
      <p:sp>
        <p:nvSpPr>
          <p:cNvPr id="4" name="Slide Number Placeholder 3"/>
          <p:cNvSpPr>
            <a:spLocks noGrp="1"/>
          </p:cNvSpPr>
          <p:nvPr>
            <p:ph type="sldNum" sz="quarter" idx="10"/>
          </p:nvPr>
        </p:nvSpPr>
        <p:spPr/>
        <p:txBody>
          <a:bodyPr/>
          <a:lstStyle/>
          <a:p>
            <a:fld id="{F6839634-1FEF-4144-A9AF-FF6F568284CC}" type="slidenum">
              <a:rPr lang="en-CA" smtClean="0"/>
              <a:t>19</a:t>
            </a:fld>
            <a:endParaRPr lang="en-CA" dirty="0"/>
          </a:p>
        </p:txBody>
      </p:sp>
    </p:spTree>
    <p:extLst>
      <p:ext uri="{BB962C8B-B14F-4D97-AF65-F5344CB8AC3E}">
        <p14:creationId xmlns:p14="http://schemas.microsoft.com/office/powerpoint/2010/main" val="603269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Since the 1930s, there have been several mines built in the Mackenzie valley. Silver mines, uranium mines, gold mines, diamond mines and more. Mining shaped the economy of the Northwest Territories, then and now. Unfortunately, some mines from the past were abandoned when companies went bankrupt. At others, the knowledge, standards, and expectations for closing a mine were simply not what they are today.</a:t>
            </a:r>
          </a:p>
          <a:p>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2</a:t>
            </a:fld>
            <a:endParaRPr lang="en-CA" dirty="0"/>
          </a:p>
        </p:txBody>
      </p:sp>
    </p:spTree>
    <p:extLst>
      <p:ext uri="{BB962C8B-B14F-4D97-AF65-F5344CB8AC3E}">
        <p14:creationId xmlns:p14="http://schemas.microsoft.com/office/powerpoint/2010/main" val="2470703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12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As a result, there were significant adverse impacts from abandoned mines many years after mining stopped. In some cases, there was great loss of culture and people’s way of life in and around these sites. </a:t>
            </a:r>
            <a:endParaRPr lang="en-CA" sz="1200" dirty="0"/>
          </a:p>
          <a:p>
            <a:pPr>
              <a:lnSpc>
                <a:spcPct val="107000"/>
              </a:lnSpc>
              <a:spcAft>
                <a:spcPts val="800"/>
              </a:spcAft>
            </a:pPr>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3</a:t>
            </a:fld>
            <a:endParaRPr lang="en-CA" dirty="0"/>
          </a:p>
        </p:txBody>
      </p:sp>
    </p:spTree>
    <p:extLst>
      <p:ext uri="{BB962C8B-B14F-4D97-AF65-F5344CB8AC3E}">
        <p14:creationId xmlns:p14="http://schemas.microsoft.com/office/powerpoint/2010/main" val="10076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cs typeface="Times New Roman" panose="02020603050405020304" pitchFamily="18" charset="0"/>
              </a:rPr>
              <a:t>The federal government has done a lot of work in the North to remediate abandoned mine sites, and continues to do so today. The vast majority of this work is paid for with taxpayer money.</a:t>
            </a:r>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4</a:t>
            </a:fld>
            <a:endParaRPr lang="en-CA" dirty="0"/>
          </a:p>
        </p:txBody>
      </p:sp>
    </p:spTree>
    <p:extLst>
      <p:ext uri="{BB962C8B-B14F-4D97-AF65-F5344CB8AC3E}">
        <p14:creationId xmlns:p14="http://schemas.microsoft.com/office/powerpoint/2010/main" val="336661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legacy from these abandoned mine sites impacted how a lot of people in the north think about mining and mine closure. </a:t>
            </a:r>
            <a:r>
              <a:rPr lang="en-CA" sz="1200" dirty="0">
                <a:effectLst/>
                <a:latin typeface="Calibri" panose="020F0502020204030204" pitchFamily="34" charset="0"/>
                <a:ea typeface="Calibri" panose="020F0502020204030204" pitchFamily="34" charset="0"/>
                <a:cs typeface="Times New Roman" panose="02020603050405020304" pitchFamily="18" charset="0"/>
              </a:rPr>
              <a:t>How will today’s mines be closed? Will the land, the water, the wildlife be protected after mining is done? Will people be able to safely use the land, drink the water, hunt, and fish in and around the mine site again? Will people’s culture, their way of life, be preserved for future generations?</a:t>
            </a:r>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5</a:t>
            </a:fld>
            <a:endParaRPr lang="en-CA" dirty="0"/>
          </a:p>
        </p:txBody>
      </p:sp>
    </p:spTree>
    <p:extLst>
      <p:ext uri="{BB962C8B-B14F-4D97-AF65-F5344CB8AC3E}">
        <p14:creationId xmlns:p14="http://schemas.microsoft.com/office/powerpoint/2010/main" val="66968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In Canada and around the world, there have been many closure and reclamation planning improvements in recent decades. For example there have been improvements in scientific knowledge, incorporation of Traditional Knowledge, mining company policies, and regulatory standards. Under the MVRMA, the Review Board and the Land and Water Boards play a key role in ensuring modern closure and reclamation planning standards are upheld. These co-management Boards are supported by laws, regulations, policies, and guidelines. The Boards can set legally binding requirements related to mine closure and reclamation. </a:t>
            </a:r>
          </a:p>
          <a:p>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6</a:t>
            </a:fld>
            <a:endParaRPr lang="en-CA" dirty="0"/>
          </a:p>
        </p:txBody>
      </p:sp>
    </p:spTree>
    <p:extLst>
      <p:ext uri="{BB962C8B-B14F-4D97-AF65-F5344CB8AC3E}">
        <p14:creationId xmlns:p14="http://schemas.microsoft.com/office/powerpoint/2010/main" val="174274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Under the MVRMA, Indigenous Governments and Organizations, watchdog organizations, federal and territorial governments, and the public can provide input at all stages of closure and reclamation planning. This involvement starts before a project is approved and continues until well after a mine is closed. The Boards have a policy and guidelines that lay out the expectations for good engagement and consultation. </a:t>
            </a:r>
          </a:p>
        </p:txBody>
      </p:sp>
      <p:sp>
        <p:nvSpPr>
          <p:cNvPr id="4" name="Slide Number Placeholder 3"/>
          <p:cNvSpPr>
            <a:spLocks noGrp="1"/>
          </p:cNvSpPr>
          <p:nvPr>
            <p:ph type="sldNum" sz="quarter" idx="5"/>
          </p:nvPr>
        </p:nvSpPr>
        <p:spPr/>
        <p:txBody>
          <a:bodyPr/>
          <a:lstStyle/>
          <a:p>
            <a:fld id="{F6839634-1FEF-4144-A9AF-FF6F568284CC}" type="slidenum">
              <a:rPr lang="en-CA" smtClean="0"/>
              <a:t>7</a:t>
            </a:fld>
            <a:endParaRPr lang="en-CA" dirty="0"/>
          </a:p>
        </p:txBody>
      </p:sp>
    </p:spTree>
    <p:extLst>
      <p:ext uri="{BB962C8B-B14F-4D97-AF65-F5344CB8AC3E}">
        <p14:creationId xmlns:p14="http://schemas.microsoft.com/office/powerpoint/2010/main" val="2656700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In the Mackenzie Valley, a company that wishes to open a mine must apply for a land use permit and water licence. This triggers a preliminary screening, to see if there might be significant adverse impacts or public concern. If so, the proposed mine will go to the Mackenzie Valley Review Board for an environmental assessment or an environmental impact review. These are public processes. At this stage, a mine will have a conceptual closure and reclamation plan. Although this early plan will not yet have a lot of detail, important closure and reclamation planning decisions are often made during the environmental assessment. </a:t>
            </a:r>
          </a:p>
          <a:p>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8</a:t>
            </a:fld>
            <a:endParaRPr lang="en-CA" dirty="0"/>
          </a:p>
        </p:txBody>
      </p:sp>
    </p:spTree>
    <p:extLst>
      <p:ext uri="{BB962C8B-B14F-4D97-AF65-F5344CB8AC3E}">
        <p14:creationId xmlns:p14="http://schemas.microsoft.com/office/powerpoint/2010/main" val="104551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For example, during the Environmental Assessment for the Fortune Minerals’ NICO mine, the MV Review Board decided that Fortune Minerals must conduct rigorous studies to help design constructed wetlands These wetlands will treat seepage water after closure. Other examples of environmental assessment outcomes related to closure could involve mining methods, the location or design of waste rock and tailings piles, use of Traditional Knowledge, monitoring requirements, and more. </a:t>
            </a:r>
            <a:endParaRPr lang="en-CA" dirty="0"/>
          </a:p>
        </p:txBody>
      </p:sp>
      <p:sp>
        <p:nvSpPr>
          <p:cNvPr id="4" name="Slide Number Placeholder 3"/>
          <p:cNvSpPr>
            <a:spLocks noGrp="1"/>
          </p:cNvSpPr>
          <p:nvPr>
            <p:ph type="sldNum" sz="quarter" idx="5"/>
          </p:nvPr>
        </p:nvSpPr>
        <p:spPr/>
        <p:txBody>
          <a:bodyPr/>
          <a:lstStyle/>
          <a:p>
            <a:fld id="{F6839634-1FEF-4144-A9AF-FF6F568284CC}" type="slidenum">
              <a:rPr lang="en-CA" smtClean="0"/>
              <a:t>9</a:t>
            </a:fld>
            <a:endParaRPr lang="en-CA" dirty="0"/>
          </a:p>
        </p:txBody>
      </p:sp>
    </p:spTree>
    <p:extLst>
      <p:ext uri="{BB962C8B-B14F-4D97-AF65-F5344CB8AC3E}">
        <p14:creationId xmlns:p14="http://schemas.microsoft.com/office/powerpoint/2010/main" val="107936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1260B1-5386-42B1-84FF-FF25922ED6EF}" type="datetime1">
              <a:rPr lang="en-CA" smtClean="0"/>
              <a:t>2022-06-01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A07A3B9-5722-4D08-BECB-C41FCB3D41F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100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3BFB-867E-13AF-1F87-F748C9BB71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D2AEBD4-953C-A1DB-6016-333C585F7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13D45CEB-1977-D6E9-0E6E-5700BF585CA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6B1E43C-025F-2A7F-4AD9-50C607C450E4}"/>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6" name="Footer Placeholder 5">
            <a:extLst>
              <a:ext uri="{FF2B5EF4-FFF2-40B4-BE49-F238E27FC236}">
                <a16:creationId xmlns:a16="http://schemas.microsoft.com/office/drawing/2014/main" id="{596D2835-7BFD-BF5D-3E4E-7C6AD42D79F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C04C6BD-8C67-98BC-CCAA-E665FB36C9A8}"/>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3660384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5751-585D-50BD-4859-E3127A714060}"/>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1003F4A-9173-8BBA-4D48-EE2F59ACA13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351133-16FE-74C5-1561-EDB48CAE62C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0226D38-5794-4055-4182-25313C7E90A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D965EB-722E-7F2D-E23F-6A611B8DC009}"/>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DC2F539-C144-7C21-3446-DE49D1DF8D05}"/>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8" name="Footer Placeholder 7">
            <a:extLst>
              <a:ext uri="{FF2B5EF4-FFF2-40B4-BE49-F238E27FC236}">
                <a16:creationId xmlns:a16="http://schemas.microsoft.com/office/drawing/2014/main" id="{33DA777C-E4F1-417C-4A6B-22F778D8967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07735D2-D44F-8B3E-824F-95BFD3E27968}"/>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3605715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D48F0-7E36-655D-F03F-909F2035F66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A980A309-D8B5-1C89-61E0-7A38EF26FDAE}"/>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4" name="Footer Placeholder 3">
            <a:extLst>
              <a:ext uri="{FF2B5EF4-FFF2-40B4-BE49-F238E27FC236}">
                <a16:creationId xmlns:a16="http://schemas.microsoft.com/office/drawing/2014/main" id="{73F56C3B-E3CE-AC07-2F13-54A57FC1780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55F95FE-13D3-0BA0-3F65-8BB32AC4779C}"/>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4133150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EF591-3A80-9BFD-0746-8D3EC7BF55B4}"/>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3" name="Footer Placeholder 2">
            <a:extLst>
              <a:ext uri="{FF2B5EF4-FFF2-40B4-BE49-F238E27FC236}">
                <a16:creationId xmlns:a16="http://schemas.microsoft.com/office/drawing/2014/main" id="{F445A671-057A-48EA-7F02-BAA74E7F946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99D4774-0D7E-F5A5-F92C-3C9FCE6F5CB3}"/>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2065764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A33D-F01B-1DAF-D9AD-0E108BAD7D6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113B6F4-067B-60A7-F2C8-1216DC56A7D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8302995-4E46-6FE4-24D1-4741AB9224C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EEC52-FA1F-4C20-DCD2-34DDDB645E7F}"/>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6" name="Footer Placeholder 5">
            <a:extLst>
              <a:ext uri="{FF2B5EF4-FFF2-40B4-BE49-F238E27FC236}">
                <a16:creationId xmlns:a16="http://schemas.microsoft.com/office/drawing/2014/main" id="{6AF5E5C8-424E-2537-32AB-5330A4964AF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FD1B23-6C2D-B56D-B091-591F5062D6F1}"/>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2909546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2232-1F30-55BB-699C-5026072EC9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1632DF65-A2AE-D8C0-BD4A-6C04875FC13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E61706B-A403-FEB1-957D-37166AD3AA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833E36-C2BE-EF21-B43B-8A4FAFD3D9BD}"/>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6" name="Footer Placeholder 5">
            <a:extLst>
              <a:ext uri="{FF2B5EF4-FFF2-40B4-BE49-F238E27FC236}">
                <a16:creationId xmlns:a16="http://schemas.microsoft.com/office/drawing/2014/main" id="{21C49484-E19F-5DEB-BDD7-8C6ED9C35BE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747AA26-CC3B-5C42-F987-5695B8DD2C9F}"/>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177669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B55EB-6D36-C54F-3078-F787F25C2E8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5487686-C51F-3619-451F-FFDE529F0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51F5D4D-0B94-7366-59B8-5104C8FB0D52}"/>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F85159C6-E138-ABDC-170B-F1D4BDAA9CF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6E259F-7A36-6496-2459-A58B93FD044A}"/>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4109402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DBE144-6A8B-0723-6CBA-551ADF69CED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B82A53C-E7DF-E21A-103C-6CA51E702591}"/>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D6F70B7-274A-5C18-E5F4-745CA490AFB4}"/>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3287995C-D773-04FA-0BEA-56DCB154C6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78800E-829F-F0C5-2440-DF282001B7CE}"/>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3305315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36518"/>
          </a:xfrm>
        </p:spPr>
        <p:txBody>
          <a:bodyPr/>
          <a:lstStyle/>
          <a:p>
            <a:r>
              <a:rPr lang="en-US" dirty="0"/>
              <a:t>Click to edit Master title style</a:t>
            </a:r>
          </a:p>
        </p:txBody>
      </p:sp>
      <p:sp>
        <p:nvSpPr>
          <p:cNvPr id="3" name="Content Placeholder 2"/>
          <p:cNvSpPr>
            <a:spLocks noGrp="1"/>
          </p:cNvSpPr>
          <p:nvPr>
            <p:ph idx="1"/>
          </p:nvPr>
        </p:nvSpPr>
        <p:spPr>
          <a:xfrm>
            <a:off x="822960" y="1863151"/>
            <a:ext cx="7543801" cy="4023360"/>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7650664" y="6443976"/>
            <a:ext cx="984019" cy="365125"/>
          </a:xfrm>
        </p:spPr>
        <p:txBody>
          <a:bodyPr/>
          <a:lstStyle/>
          <a:p>
            <a:fld id="{4A07A3B9-5722-4D08-BECB-C41FCB3D41FD}" type="slidenum">
              <a:rPr lang="en-CA" smtClean="0"/>
              <a:t>‹#›</a:t>
            </a:fld>
            <a:endParaRPr lang="en-CA" dirty="0"/>
          </a:p>
        </p:txBody>
      </p:sp>
    </p:spTree>
    <p:extLst>
      <p:ext uri="{BB962C8B-B14F-4D97-AF65-F5344CB8AC3E}">
        <p14:creationId xmlns:p14="http://schemas.microsoft.com/office/powerpoint/2010/main" val="182146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1" y="6352605"/>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a:xfrm>
            <a:off x="413734" y="6423281"/>
            <a:ext cx="984019" cy="365125"/>
          </a:xfrm>
        </p:spPr>
        <p:txBody>
          <a:bodyPr/>
          <a:lstStyle/>
          <a:p>
            <a:fld id="{4A07A3B9-5722-4D08-BECB-C41FCB3D41F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908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a:xfrm>
            <a:off x="206689" y="6479015"/>
            <a:ext cx="984019" cy="365125"/>
          </a:xfrm>
        </p:spPr>
        <p:txBody>
          <a:bodyPr/>
          <a:lstStyle/>
          <a:p>
            <a:fld id="{4A07A3B9-5722-4D08-BECB-C41FCB3D41FD}" type="slidenum">
              <a:rPr lang="en-CA" smtClean="0"/>
              <a:t>‹#›</a:t>
            </a:fld>
            <a:endParaRPr lang="en-CA" dirty="0"/>
          </a:p>
        </p:txBody>
      </p:sp>
    </p:spTree>
    <p:extLst>
      <p:ext uri="{BB962C8B-B14F-4D97-AF65-F5344CB8AC3E}">
        <p14:creationId xmlns:p14="http://schemas.microsoft.com/office/powerpoint/2010/main" val="3924205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Rectangle 4"/>
          <p:cNvSpPr/>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4A07A3B9-5722-4D08-BECB-C41FCB3D41FD}" type="slidenum">
              <a:rPr lang="en-CA" smtClean="0"/>
              <a:t>‹#›</a:t>
            </a:fld>
            <a:endParaRPr lang="en-CA" dirty="0"/>
          </a:p>
        </p:txBody>
      </p:sp>
      <p:sp>
        <p:nvSpPr>
          <p:cNvPr id="10" name="Title Placeholder 1"/>
          <p:cNvSpPr>
            <a:spLocks noGrp="1"/>
          </p:cNvSpPr>
          <p:nvPr>
            <p:ph type="title"/>
          </p:nvPr>
        </p:nvSpPr>
        <p:spPr>
          <a:xfrm>
            <a:off x="822960" y="286605"/>
            <a:ext cx="7543800" cy="806700"/>
          </a:xfrm>
          <a:prstGeom prst="rect">
            <a:avLst/>
          </a:prstGeom>
        </p:spPr>
        <p:txBody>
          <a:bodyPr vert="horz" lIns="91440" tIns="45720" rIns="91440" bIns="45720" rtlCol="0" anchor="b">
            <a:normAutofit/>
          </a:bodyPr>
          <a:lstStyle/>
          <a:p>
            <a:r>
              <a:rPr lang="en-US" dirty="0"/>
              <a:t>Click to edit Master title style</a:t>
            </a:r>
          </a:p>
        </p:txBody>
      </p:sp>
      <p:cxnSp>
        <p:nvCxnSpPr>
          <p:cNvPr id="11" name="Straight Connector 10"/>
          <p:cNvCxnSpPr/>
          <p:nvPr userDrawn="1"/>
        </p:nvCxnSpPr>
        <p:spPr>
          <a:xfrm flipV="1">
            <a:off x="904461" y="1143003"/>
            <a:ext cx="3397908" cy="19878"/>
          </a:xfrm>
          <a:prstGeom prst="line">
            <a:avLst/>
          </a:prstGeom>
          <a:ln w="3810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086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A4497F6-1B5C-4AD7-A234-AE6A1052343E}" type="datetime1">
              <a:rPr lang="en-CA" smtClean="0"/>
              <a:t>2022-06-01</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4A07A3B9-5722-4D08-BECB-C41FCB3D41FD}" type="slidenum">
              <a:rPr lang="en-CA" smtClean="0"/>
              <a:t>‹#›</a:t>
            </a:fld>
            <a:endParaRPr lang="en-CA" dirty="0"/>
          </a:p>
        </p:txBody>
      </p:sp>
      <p:sp>
        <p:nvSpPr>
          <p:cNvPr id="10" name="Title Placeholder 1"/>
          <p:cNvSpPr>
            <a:spLocks noGrp="1"/>
          </p:cNvSpPr>
          <p:nvPr>
            <p:ph type="title"/>
          </p:nvPr>
        </p:nvSpPr>
        <p:spPr>
          <a:xfrm>
            <a:off x="822960" y="286605"/>
            <a:ext cx="7543800" cy="8067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4143150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34627-9C1E-CB9A-8DE1-1E4E151D5FB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47A07C6-EFFC-80BC-6436-3103675EEAC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2A77A17-E96A-3E7F-8971-7E06FA61FB2E}"/>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D7388630-D18F-1A20-6160-4292EE08EAC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0606FE-0177-AC69-7689-07A35AB37157}"/>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592928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A6C66-AAC9-87E6-871A-F685209C5F0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73928A5-C8B5-0AB4-2004-27CD5F78C2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CFB180C-60E5-E311-3823-D2679EA7206B}"/>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752378C5-81E2-2CE9-1AD3-D7948DF2AC2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BBEEE60-5A37-09BD-0984-C4F93AA8EBBE}"/>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173528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0785-54E9-BBFB-3F87-807BE84A7D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DFC2000-AE4D-5C6F-FEC8-64555A2C720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4DC03-5B88-902B-C5BB-7D4BF77CA05E}"/>
              </a:ext>
            </a:extLst>
          </p:cNvPr>
          <p:cNvSpPr>
            <a:spLocks noGrp="1"/>
          </p:cNvSpPr>
          <p:nvPr>
            <p:ph type="dt" sz="half" idx="10"/>
          </p:nvPr>
        </p:nvSpPr>
        <p:spPr/>
        <p:txBody>
          <a:body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29F59796-3955-67F5-1BAC-2D7F6559E7E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951B07E-48B5-EF7C-47FC-6DD55A46DAE7}"/>
              </a:ext>
            </a:extLst>
          </p:cNvPr>
          <p:cNvSpPr>
            <a:spLocks noGrp="1"/>
          </p:cNvSpPr>
          <p:nvPr>
            <p:ph type="sldNum" sz="quarter" idx="12"/>
          </p:nvPr>
        </p:nvSpPr>
        <p:spPr/>
        <p:txBody>
          <a:bodyPr/>
          <a:lstStyle/>
          <a:p>
            <a:fld id="{29462440-AB5E-4347-AE7A-C542A0B2DBD7}" type="slidenum">
              <a:rPr lang="en-CA" smtClean="0"/>
              <a:t>‹#›</a:t>
            </a:fld>
            <a:endParaRPr lang="en-CA"/>
          </a:p>
        </p:txBody>
      </p:sp>
    </p:spTree>
    <p:extLst>
      <p:ext uri="{BB962C8B-B14F-4D97-AF65-F5344CB8AC3E}">
        <p14:creationId xmlns:p14="http://schemas.microsoft.com/office/powerpoint/2010/main" val="964652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5"/>
            <a:ext cx="7543800" cy="8067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3F9D323-A745-4E1A-A390-EFF70ED8B99D}" type="datetime1">
              <a:rPr lang="en-CA" smtClean="0"/>
              <a:t>2022-06-01</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A07A3B9-5722-4D08-BECB-C41FCB3D41FD}" type="slidenum">
              <a:rPr lang="en-CA" smtClean="0"/>
              <a:t>‹#›</a:t>
            </a:fld>
            <a:endParaRPr lang="en-CA" dirty="0"/>
          </a:p>
        </p:txBody>
      </p:sp>
      <p:cxnSp>
        <p:nvCxnSpPr>
          <p:cNvPr id="18" name="Straight Connector 17"/>
          <p:cNvCxnSpPr/>
          <p:nvPr userDrawn="1"/>
        </p:nvCxnSpPr>
        <p:spPr>
          <a:xfrm flipV="1">
            <a:off x="904461" y="1143003"/>
            <a:ext cx="3397908" cy="19878"/>
          </a:xfrm>
          <a:prstGeom prst="line">
            <a:avLst/>
          </a:prstGeom>
          <a:ln w="3810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3823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4" r:id="rId4"/>
    <p:sldLayoutId id="2147483715" r:id="rId5"/>
    <p:sldLayoutId id="2147483716" r:id="rId6"/>
  </p:sldLayoutIdLst>
  <p:hf hdr="0" ftr="0" dt="0"/>
  <p:txStyles>
    <p:title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Wingdings" panose="05000000000000000000" pitchFamily="2" charset="2"/>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1C4E6-90DA-AA11-E044-DF51AC720BF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40D4425-01E9-ECFC-81A0-419E136A67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B8BBCF-1918-1A8C-4D8D-60C54AA3B1D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D2495B-DF18-48C4-B338-8618565F6503}" type="datetimeFigureOut">
              <a:rPr lang="en-CA" smtClean="0"/>
              <a:t>2022-06-01</a:t>
            </a:fld>
            <a:endParaRPr lang="en-CA"/>
          </a:p>
        </p:txBody>
      </p:sp>
      <p:sp>
        <p:nvSpPr>
          <p:cNvPr id="5" name="Footer Placeholder 4">
            <a:extLst>
              <a:ext uri="{FF2B5EF4-FFF2-40B4-BE49-F238E27FC236}">
                <a16:creationId xmlns:a16="http://schemas.microsoft.com/office/drawing/2014/main" id="{E5D1B98D-8C43-2476-38FB-06E21017CF4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4D4AA1E-59AF-D49A-E8AA-3E5B1ED619B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2440-AB5E-4347-AE7A-C542A0B2DBD7}" type="slidenum">
              <a:rPr lang="en-CA" smtClean="0"/>
              <a:t>‹#›</a:t>
            </a:fld>
            <a:endParaRPr lang="en-CA"/>
          </a:p>
        </p:txBody>
      </p:sp>
    </p:spTree>
    <p:extLst>
      <p:ext uri="{BB962C8B-B14F-4D97-AF65-F5344CB8AC3E}">
        <p14:creationId xmlns:p14="http://schemas.microsoft.com/office/powerpoint/2010/main" val="249994910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29.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2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31.png"/><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30.em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5.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 Id="rId1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75F8FC7-2268-462F-AFF6-A4A975C34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47500" y="639097"/>
            <a:ext cx="3609804" cy="3686015"/>
          </a:xfrm>
        </p:spPr>
        <p:txBody>
          <a:bodyPr>
            <a:normAutofit/>
          </a:bodyPr>
          <a:lstStyle/>
          <a:p>
            <a:r>
              <a:rPr lang="en-CA" sz="4400" dirty="0">
                <a:latin typeface="Century Gothic" panose="020B0502020202020204" pitchFamily="34" charset="0"/>
              </a:rPr>
              <a:t>Closure and Reclamation Planning </a:t>
            </a:r>
            <a:br>
              <a:rPr lang="en-CA" sz="4400" dirty="0">
                <a:latin typeface="Century Gothic" panose="020B0502020202020204" pitchFamily="34" charset="0"/>
              </a:rPr>
            </a:br>
            <a:r>
              <a:rPr lang="en-CA" sz="4400" dirty="0">
                <a:latin typeface="Century Gothic" panose="020B0502020202020204" pitchFamily="34" charset="0"/>
              </a:rPr>
              <a:t>in the Mackenzie Valley</a:t>
            </a:r>
          </a:p>
        </p:txBody>
      </p:sp>
      <p:sp>
        <p:nvSpPr>
          <p:cNvPr id="3" name="Subtitle 2"/>
          <p:cNvSpPr>
            <a:spLocks noGrp="1"/>
          </p:cNvSpPr>
          <p:nvPr>
            <p:ph type="subTitle" idx="1"/>
          </p:nvPr>
        </p:nvSpPr>
        <p:spPr>
          <a:xfrm>
            <a:off x="5047499" y="4455621"/>
            <a:ext cx="3621826" cy="1238616"/>
          </a:xfrm>
        </p:spPr>
        <p:txBody>
          <a:bodyPr>
            <a:normAutofit/>
          </a:bodyPr>
          <a:lstStyle/>
          <a:p>
            <a:r>
              <a:rPr lang="en-CA">
                <a:solidFill>
                  <a:schemeClr val="tx1">
                    <a:lumMod val="85000"/>
                    <a:lumOff val="15000"/>
                  </a:schemeClr>
                </a:solidFill>
              </a:rPr>
              <a:t>MVRMA Workshop, June 2022</a:t>
            </a:r>
          </a:p>
        </p:txBody>
      </p:sp>
      <p:pic>
        <p:nvPicPr>
          <p:cNvPr id="6" name="Picture 5">
            <a:extLst>
              <a:ext uri="{FF2B5EF4-FFF2-40B4-BE49-F238E27FC236}">
                <a16:creationId xmlns:a16="http://schemas.microsoft.com/office/drawing/2014/main" id="{0133408C-FC41-A0BE-0086-BB22A5A6D08E}"/>
              </a:ext>
            </a:extLst>
          </p:cNvPr>
          <p:cNvPicPr>
            <a:picLocks noChangeAspect="1"/>
          </p:cNvPicPr>
          <p:nvPr/>
        </p:nvPicPr>
        <p:blipFill rotWithShape="1">
          <a:blip r:embed="rId5"/>
          <a:srcRect l="26225" r="20077" b="-2"/>
          <a:stretch/>
        </p:blipFill>
        <p:spPr>
          <a:xfrm>
            <a:off x="475499" y="640081"/>
            <a:ext cx="4096501" cy="5054156"/>
          </a:xfrm>
          <a:prstGeom prst="rect">
            <a:avLst/>
          </a:prstGeom>
        </p:spPr>
      </p:pic>
      <p:cxnSp>
        <p:nvCxnSpPr>
          <p:cNvPr id="13" name="Straight Connector 12">
            <a:extLst>
              <a:ext uri="{FF2B5EF4-FFF2-40B4-BE49-F238E27FC236}">
                <a16:creationId xmlns:a16="http://schemas.microsoft.com/office/drawing/2014/main" id="{BEF45B32-FB97-49CC-B778-CA7CF87BE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0378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D1C364C-8702-4ED9-9D23-41CDB2982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7EE051E9-6C07-4FBB-B4F7-EDF8DDEAA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p:cNvSpPr>
            <a:spLocks noGrp="1"/>
          </p:cNvSpPr>
          <p:nvPr>
            <p:ph type="sldNum" sz="quarter" idx="12"/>
          </p:nvPr>
        </p:nvSpPr>
        <p:spPr>
          <a:xfrm>
            <a:off x="7425343" y="6459785"/>
            <a:ext cx="984019" cy="365125"/>
          </a:xfrm>
        </p:spPr>
        <p:txBody>
          <a:bodyPr>
            <a:normAutofit/>
          </a:bodyPr>
          <a:lstStyle/>
          <a:p>
            <a:pPr>
              <a:spcAft>
                <a:spcPts val="600"/>
              </a:spcAft>
            </a:pPr>
            <a:fld id="{4A07A3B9-5722-4D08-BECB-C41FCB3D41FD}" type="slidenum">
              <a:rPr lang="en-CA" smtClean="0"/>
              <a:pPr>
                <a:spcAft>
                  <a:spcPts val="600"/>
                </a:spcAft>
              </a:pPr>
              <a:t>1</a:t>
            </a:fld>
            <a:endParaRPr lang="en-CA"/>
          </a:p>
        </p:txBody>
      </p:sp>
      <p:pic>
        <p:nvPicPr>
          <p:cNvPr id="8" name="Audio 7">
            <a:hlinkClick r:id="" action="ppaction://media"/>
            <a:extLst>
              <a:ext uri="{FF2B5EF4-FFF2-40B4-BE49-F238E27FC236}">
                <a16:creationId xmlns:a16="http://schemas.microsoft.com/office/drawing/2014/main" id="{68059C51-AA2B-5F73-68AE-43026278D4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86189160"/>
      </p:ext>
    </p:extLst>
  </p:cSld>
  <p:clrMapOvr>
    <a:masterClrMapping/>
  </p:clrMapOvr>
  <mc:AlternateContent xmlns:mc="http://schemas.openxmlformats.org/markup-compatibility/2006" xmlns:p14="http://schemas.microsoft.com/office/powerpoint/2010/main">
    <mc:Choice Requires="p14">
      <p:transition spd="slow" p14:dur="2000" advTm="31191"/>
    </mc:Choice>
    <mc:Fallback xmlns="">
      <p:transition spd="slow" advTm="31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dirty="0">
                <a:solidFill>
                  <a:schemeClr val="tx1">
                    <a:lumMod val="75000"/>
                    <a:lumOff val="25000"/>
                  </a:schemeClr>
                </a:solidFill>
              </a:rPr>
              <a:t>The Present</a:t>
            </a:r>
          </a:p>
        </p:txBody>
      </p:sp>
      <p:cxnSp>
        <p:nvCxnSpPr>
          <p:cNvPr id="15" name="Straight Connector 14">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43155F-3D92-BA0D-E3CB-09C7FFDD3116}"/>
              </a:ext>
            </a:extLst>
          </p:cNvPr>
          <p:cNvSpPr txBox="1"/>
          <p:nvPr/>
        </p:nvSpPr>
        <p:spPr>
          <a:xfrm>
            <a:off x="5894613" y="2198914"/>
            <a:ext cx="208824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The Land and Water Boards</a:t>
            </a:r>
          </a:p>
        </p:txBody>
      </p:sp>
      <p:sp>
        <p:nvSpPr>
          <p:cNvPr id="17" name="Rectangle 16">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525823" y="6459785"/>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10</a:t>
            </a:fld>
            <a:endParaRPr lang="en-US" dirty="0"/>
          </a:p>
        </p:txBody>
      </p:sp>
      <p:pic>
        <p:nvPicPr>
          <p:cNvPr id="11" name="Picture 10">
            <a:extLst>
              <a:ext uri="{FF2B5EF4-FFF2-40B4-BE49-F238E27FC236}">
                <a16:creationId xmlns:a16="http://schemas.microsoft.com/office/drawing/2014/main" id="{E42DDD1C-8DDB-0AC9-96C6-4C86170C5A9D}"/>
              </a:ext>
            </a:extLst>
          </p:cNvPr>
          <p:cNvPicPr>
            <a:picLocks noChangeAspect="1"/>
          </p:cNvPicPr>
          <p:nvPr/>
        </p:nvPicPr>
        <p:blipFill>
          <a:blip r:embed="rId5"/>
          <a:stretch>
            <a:fillRect/>
          </a:stretch>
        </p:blipFill>
        <p:spPr>
          <a:xfrm>
            <a:off x="475499" y="1807358"/>
            <a:ext cx="5182351" cy="2979851"/>
          </a:xfrm>
          <a:prstGeom prst="rect">
            <a:avLst/>
          </a:prstGeom>
        </p:spPr>
      </p:pic>
      <p:pic>
        <p:nvPicPr>
          <p:cNvPr id="6" name="Audio 5">
            <a:hlinkClick r:id="" action="ppaction://media"/>
            <a:extLst>
              <a:ext uri="{FF2B5EF4-FFF2-40B4-BE49-F238E27FC236}">
                <a16:creationId xmlns:a16="http://schemas.microsoft.com/office/drawing/2014/main" id="{BEBF1AE8-FC65-0749-5DC1-4F1DC6813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00280621"/>
      </p:ext>
    </p:extLst>
  </p:cSld>
  <p:clrMapOvr>
    <a:masterClrMapping/>
  </p:clrMapOvr>
  <mc:AlternateContent xmlns:mc="http://schemas.openxmlformats.org/markup-compatibility/2006" xmlns:p14="http://schemas.microsoft.com/office/powerpoint/2010/main">
    <mc:Choice Requires="p14">
      <p:transition spd="slow" p14:dur="2000" advTm="20214"/>
    </mc:Choice>
    <mc:Fallback xmlns="">
      <p:transition spd="slow" advTm="2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9B6BF-2AB8-B0C6-CC45-6C80851CD3CA}"/>
              </a:ext>
            </a:extLst>
          </p:cNvPr>
          <p:cNvSpPr>
            <a:spLocks noGrp="1"/>
          </p:cNvSpPr>
          <p:nvPr>
            <p:ph type="title"/>
          </p:nvPr>
        </p:nvSpPr>
        <p:spPr/>
        <p:txBody>
          <a:bodyPr>
            <a:normAutofit/>
          </a:bodyPr>
          <a:lstStyle/>
          <a:p>
            <a:r>
              <a:rPr lang="en-CA" dirty="0"/>
              <a:t>The Present</a:t>
            </a:r>
          </a:p>
        </p:txBody>
      </p:sp>
      <p:sp>
        <p:nvSpPr>
          <p:cNvPr id="4" name="Slide Number Placeholder 3">
            <a:extLst>
              <a:ext uri="{FF2B5EF4-FFF2-40B4-BE49-F238E27FC236}">
                <a16:creationId xmlns:a16="http://schemas.microsoft.com/office/drawing/2014/main" id="{7205C777-B157-3FF1-B730-309E55289892}"/>
              </a:ext>
            </a:extLst>
          </p:cNvPr>
          <p:cNvSpPr>
            <a:spLocks noGrp="1"/>
          </p:cNvSpPr>
          <p:nvPr>
            <p:ph type="sldNum" sz="quarter" idx="12"/>
          </p:nvPr>
        </p:nvSpPr>
        <p:spPr>
          <a:xfrm>
            <a:off x="7456719" y="6459537"/>
            <a:ext cx="984019" cy="365125"/>
          </a:xfrm>
        </p:spPr>
        <p:txBody>
          <a:bodyPr/>
          <a:lstStyle/>
          <a:p>
            <a:fld id="{4A07A3B9-5722-4D08-BECB-C41FCB3D41FD}" type="slidenum">
              <a:rPr lang="en-CA" smtClean="0"/>
              <a:t>11</a:t>
            </a:fld>
            <a:endParaRPr lang="en-CA" dirty="0"/>
          </a:p>
        </p:txBody>
      </p:sp>
      <p:sp>
        <p:nvSpPr>
          <p:cNvPr id="5" name="Rectangle 4">
            <a:extLst>
              <a:ext uri="{FF2B5EF4-FFF2-40B4-BE49-F238E27FC236}">
                <a16:creationId xmlns:a16="http://schemas.microsoft.com/office/drawing/2014/main" id="{0EF3EE9A-CE62-B895-D653-22C3D017811B}"/>
              </a:ext>
            </a:extLst>
          </p:cNvPr>
          <p:cNvSpPr/>
          <p:nvPr/>
        </p:nvSpPr>
        <p:spPr>
          <a:xfrm>
            <a:off x="1285300" y="2398561"/>
            <a:ext cx="1410438" cy="1710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Interim </a:t>
            </a:r>
          </a:p>
          <a:p>
            <a:pPr algn="ctr"/>
            <a:r>
              <a:rPr lang="en-CA" dirty="0"/>
              <a:t>Closure and Reclamation  Plan </a:t>
            </a:r>
          </a:p>
          <a:p>
            <a:pPr algn="ctr"/>
            <a:r>
              <a:rPr lang="en-CA" dirty="0"/>
              <a:t>Version 1</a:t>
            </a:r>
          </a:p>
        </p:txBody>
      </p:sp>
      <p:sp>
        <p:nvSpPr>
          <p:cNvPr id="6" name="Rectangle 5">
            <a:extLst>
              <a:ext uri="{FF2B5EF4-FFF2-40B4-BE49-F238E27FC236}">
                <a16:creationId xmlns:a16="http://schemas.microsoft.com/office/drawing/2014/main" id="{329AF300-1DFB-B00B-ABB2-BED7EEDABC99}"/>
              </a:ext>
            </a:extLst>
          </p:cNvPr>
          <p:cNvSpPr/>
          <p:nvPr/>
        </p:nvSpPr>
        <p:spPr>
          <a:xfrm>
            <a:off x="3226705" y="2398560"/>
            <a:ext cx="1897908" cy="217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Interim Closure</a:t>
            </a:r>
          </a:p>
          <a:p>
            <a:pPr algn="ctr"/>
            <a:r>
              <a:rPr lang="en-CA" dirty="0"/>
              <a:t>And Reclamation Plan </a:t>
            </a:r>
          </a:p>
          <a:p>
            <a:pPr algn="ctr"/>
            <a:r>
              <a:rPr lang="en-CA" dirty="0"/>
              <a:t>Version 2</a:t>
            </a:r>
          </a:p>
        </p:txBody>
      </p:sp>
      <p:sp>
        <p:nvSpPr>
          <p:cNvPr id="7" name="Rectangle 6">
            <a:extLst>
              <a:ext uri="{FF2B5EF4-FFF2-40B4-BE49-F238E27FC236}">
                <a16:creationId xmlns:a16="http://schemas.microsoft.com/office/drawing/2014/main" id="{5A6F49B2-A217-D57C-FB43-213CEA471D75}"/>
              </a:ext>
            </a:extLst>
          </p:cNvPr>
          <p:cNvSpPr/>
          <p:nvPr/>
        </p:nvSpPr>
        <p:spPr>
          <a:xfrm>
            <a:off x="5652721" y="2397815"/>
            <a:ext cx="2147923" cy="25660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Interim Closure and Reclamation  Plan Version 3</a:t>
            </a:r>
          </a:p>
        </p:txBody>
      </p:sp>
      <p:sp>
        <p:nvSpPr>
          <p:cNvPr id="8" name="Arrow: Right 7">
            <a:extLst>
              <a:ext uri="{FF2B5EF4-FFF2-40B4-BE49-F238E27FC236}">
                <a16:creationId xmlns:a16="http://schemas.microsoft.com/office/drawing/2014/main" id="{90970EC0-6970-584B-9332-620B6DA7FB71}"/>
              </a:ext>
            </a:extLst>
          </p:cNvPr>
          <p:cNvSpPr/>
          <p:nvPr/>
        </p:nvSpPr>
        <p:spPr>
          <a:xfrm>
            <a:off x="1285300" y="1462946"/>
            <a:ext cx="6377938" cy="6371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OPERATIONAL MINE LIFE</a:t>
            </a:r>
          </a:p>
        </p:txBody>
      </p:sp>
      <p:sp>
        <p:nvSpPr>
          <p:cNvPr id="10" name="Arrow: Right 9">
            <a:extLst>
              <a:ext uri="{FF2B5EF4-FFF2-40B4-BE49-F238E27FC236}">
                <a16:creationId xmlns:a16="http://schemas.microsoft.com/office/drawing/2014/main" id="{5E7A66B2-04AB-B2CE-EC41-D75D86EE71D3}"/>
              </a:ext>
            </a:extLst>
          </p:cNvPr>
          <p:cNvSpPr/>
          <p:nvPr/>
        </p:nvSpPr>
        <p:spPr>
          <a:xfrm>
            <a:off x="1285300" y="5085846"/>
            <a:ext cx="6377938" cy="63715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CA" dirty="0"/>
              <a:t>INCREASING DETAIL</a:t>
            </a:r>
          </a:p>
        </p:txBody>
      </p:sp>
      <p:sp>
        <p:nvSpPr>
          <p:cNvPr id="11" name="Arrow: Right 10">
            <a:extLst>
              <a:ext uri="{FF2B5EF4-FFF2-40B4-BE49-F238E27FC236}">
                <a16:creationId xmlns:a16="http://schemas.microsoft.com/office/drawing/2014/main" id="{2C056AD0-3407-4CC8-D0DA-D54DF7397327}"/>
              </a:ext>
            </a:extLst>
          </p:cNvPr>
          <p:cNvSpPr/>
          <p:nvPr/>
        </p:nvSpPr>
        <p:spPr>
          <a:xfrm>
            <a:off x="2698596" y="2903051"/>
            <a:ext cx="528109" cy="4257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sp>
        <p:nvSpPr>
          <p:cNvPr id="12" name="Arrow: Right 11">
            <a:extLst>
              <a:ext uri="{FF2B5EF4-FFF2-40B4-BE49-F238E27FC236}">
                <a16:creationId xmlns:a16="http://schemas.microsoft.com/office/drawing/2014/main" id="{5624C942-F2EF-C365-6C95-083E072516F6}"/>
              </a:ext>
            </a:extLst>
          </p:cNvPr>
          <p:cNvSpPr/>
          <p:nvPr/>
        </p:nvSpPr>
        <p:spPr>
          <a:xfrm>
            <a:off x="5124612" y="2910846"/>
            <a:ext cx="528109" cy="4257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dirty="0"/>
          </a:p>
        </p:txBody>
      </p:sp>
      <p:pic>
        <p:nvPicPr>
          <p:cNvPr id="13" name="Audio 12">
            <a:hlinkClick r:id="" action="ppaction://media"/>
            <a:extLst>
              <a:ext uri="{FF2B5EF4-FFF2-40B4-BE49-F238E27FC236}">
                <a16:creationId xmlns:a16="http://schemas.microsoft.com/office/drawing/2014/main" id="{DBEED02F-65EE-48C8-8F55-3E72A865B6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967396849"/>
      </p:ext>
    </p:extLst>
  </p:cSld>
  <p:clrMapOvr>
    <a:masterClrMapping/>
  </p:clrMapOvr>
  <mc:AlternateContent xmlns:mc="http://schemas.openxmlformats.org/markup-compatibility/2006" xmlns:p14="http://schemas.microsoft.com/office/powerpoint/2010/main">
    <mc:Choice Requires="p14">
      <p:transition spd="slow" p14:dur="2000" advTm="35697"/>
    </mc:Choice>
    <mc:Fallback xmlns="">
      <p:transition spd="slow" advTm="3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382741" y="6459537"/>
            <a:ext cx="984019" cy="365125"/>
          </a:xfrm>
        </p:spPr>
        <p:txBody>
          <a:bodyPr/>
          <a:lstStyle/>
          <a:p>
            <a:fld id="{4A07A3B9-5722-4D08-BECB-C41FCB3D41FD}" type="slidenum">
              <a:rPr lang="en-CA" smtClean="0"/>
              <a:t>12</a:t>
            </a:fld>
            <a:endParaRPr lang="en-CA" dirty="0"/>
          </a:p>
        </p:txBody>
      </p:sp>
      <p:pic>
        <p:nvPicPr>
          <p:cNvPr id="9" name="Picture 8">
            <a:extLst>
              <a:ext uri="{FF2B5EF4-FFF2-40B4-BE49-F238E27FC236}">
                <a16:creationId xmlns:a16="http://schemas.microsoft.com/office/drawing/2014/main" id="{968CC7C8-F34D-9069-D56B-4C9827EA8ACF}"/>
              </a:ext>
            </a:extLst>
          </p:cNvPr>
          <p:cNvPicPr>
            <a:picLocks noChangeAspect="1"/>
          </p:cNvPicPr>
          <p:nvPr/>
        </p:nvPicPr>
        <p:blipFill>
          <a:blip r:embed="rId5"/>
          <a:stretch>
            <a:fillRect/>
          </a:stretch>
        </p:blipFill>
        <p:spPr>
          <a:xfrm>
            <a:off x="1402805" y="1383887"/>
            <a:ext cx="6384110" cy="4815134"/>
          </a:xfrm>
          <a:prstGeom prst="rect">
            <a:avLst/>
          </a:prstGeom>
        </p:spPr>
      </p:pic>
      <p:pic>
        <p:nvPicPr>
          <p:cNvPr id="3" name="Audio 2">
            <a:hlinkClick r:id="" action="ppaction://media"/>
            <a:extLst>
              <a:ext uri="{FF2B5EF4-FFF2-40B4-BE49-F238E27FC236}">
                <a16:creationId xmlns:a16="http://schemas.microsoft.com/office/drawing/2014/main" id="{FA514101-F6EF-17C2-AC89-72A8749780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77827039"/>
      </p:ext>
    </p:extLst>
  </p:cSld>
  <p:clrMapOvr>
    <a:masterClrMapping/>
  </p:clrMapOvr>
  <mc:AlternateContent xmlns:mc="http://schemas.openxmlformats.org/markup-compatibility/2006" xmlns:p14="http://schemas.microsoft.com/office/powerpoint/2010/main">
    <mc:Choice Requires="p14">
      <p:transition spd="slow" p14:dur="2000" advTm="48647"/>
    </mc:Choice>
    <mc:Fallback xmlns="">
      <p:transition spd="slow" advTm="4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dirty="0">
                <a:solidFill>
                  <a:schemeClr val="tx1">
                    <a:lumMod val="75000"/>
                    <a:lumOff val="25000"/>
                  </a:schemeClr>
                </a:solidFill>
              </a:rPr>
              <a:t>The Present</a:t>
            </a:r>
          </a:p>
        </p:txBody>
      </p:sp>
      <p:pic>
        <p:nvPicPr>
          <p:cNvPr id="8" name="Picture 7">
            <a:extLst>
              <a:ext uri="{FF2B5EF4-FFF2-40B4-BE49-F238E27FC236}">
                <a16:creationId xmlns:a16="http://schemas.microsoft.com/office/drawing/2014/main" id="{DC043E53-E339-82F8-9080-19110C082F73}"/>
              </a:ext>
            </a:extLst>
          </p:cNvPr>
          <p:cNvPicPr>
            <a:picLocks noChangeAspect="1"/>
          </p:cNvPicPr>
          <p:nvPr/>
        </p:nvPicPr>
        <p:blipFill rotWithShape="1">
          <a:blip r:embed="rId5"/>
          <a:srcRect l="3574" r="-340" b="1"/>
          <a:stretch/>
        </p:blipFill>
        <p:spPr>
          <a:xfrm>
            <a:off x="481694" y="1433223"/>
            <a:ext cx="5032664" cy="3991554"/>
          </a:xfrm>
          <a:prstGeom prst="rect">
            <a:avLst/>
          </a:prstGeom>
        </p:spPr>
      </p:pic>
      <p:cxnSp>
        <p:nvCxnSpPr>
          <p:cNvPr id="15" name="Straight Connector 14">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543155F-3D92-BA0D-E3CB-09C7FFDD3116}"/>
              </a:ext>
            </a:extLst>
          </p:cNvPr>
          <p:cNvSpPr txBox="1"/>
          <p:nvPr/>
        </p:nvSpPr>
        <p:spPr>
          <a:xfrm>
            <a:off x="5894613" y="2198914"/>
            <a:ext cx="208824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Traditional Knowledge in Closure and Reclamation Planning</a:t>
            </a:r>
          </a:p>
        </p:txBody>
      </p:sp>
      <p:sp>
        <p:nvSpPr>
          <p:cNvPr id="17" name="Rectangle 16">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525823" y="6459785"/>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13</a:t>
            </a:fld>
            <a:endParaRPr lang="en-US" dirty="0"/>
          </a:p>
        </p:txBody>
      </p:sp>
      <p:pic>
        <p:nvPicPr>
          <p:cNvPr id="9" name="Audio 8">
            <a:hlinkClick r:id="" action="ppaction://media"/>
            <a:extLst>
              <a:ext uri="{FF2B5EF4-FFF2-40B4-BE49-F238E27FC236}">
                <a16:creationId xmlns:a16="http://schemas.microsoft.com/office/drawing/2014/main" id="{50208F68-33CD-4646-61E9-69A5123F80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4050162"/>
      </p:ext>
    </p:extLst>
  </p:cSld>
  <p:clrMapOvr>
    <a:masterClrMapping/>
  </p:clrMapOvr>
  <mc:AlternateContent xmlns:mc="http://schemas.openxmlformats.org/markup-compatibility/2006" xmlns:p14="http://schemas.microsoft.com/office/powerpoint/2010/main">
    <mc:Choice Requires="p14">
      <p:transition spd="slow" p14:dur="2000" advTm="45288"/>
    </mc:Choice>
    <mc:Fallback xmlns="">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614808" y="6459537"/>
            <a:ext cx="984019" cy="365125"/>
          </a:xfrm>
        </p:spPr>
        <p:txBody>
          <a:bodyPr/>
          <a:lstStyle/>
          <a:p>
            <a:fld id="{4A07A3B9-5722-4D08-BECB-C41FCB3D41FD}" type="slidenum">
              <a:rPr lang="en-CA" smtClean="0"/>
              <a:t>14</a:t>
            </a:fld>
            <a:endParaRPr lang="en-CA" dirty="0"/>
          </a:p>
        </p:txBody>
      </p:sp>
      <p:sp>
        <p:nvSpPr>
          <p:cNvPr id="10" name="TextBox 9">
            <a:extLst>
              <a:ext uri="{FF2B5EF4-FFF2-40B4-BE49-F238E27FC236}">
                <a16:creationId xmlns:a16="http://schemas.microsoft.com/office/drawing/2014/main" id="{D90944D1-0A46-3027-AA36-8331D8AA3D19}"/>
              </a:ext>
            </a:extLst>
          </p:cNvPr>
          <p:cNvSpPr txBox="1"/>
          <p:nvPr/>
        </p:nvSpPr>
        <p:spPr>
          <a:xfrm>
            <a:off x="6019097" y="5518141"/>
            <a:ext cx="1753799" cy="651386"/>
          </a:xfrm>
          <a:prstGeom prst="rect">
            <a:avLst/>
          </a:prstGeom>
          <a:noFill/>
        </p:spPr>
        <p:txBody>
          <a:bodyPr wrap="square" rtlCol="0">
            <a:spAutoFit/>
          </a:bodyPr>
          <a:lstStyle/>
          <a:p>
            <a:r>
              <a:rPr lang="en-CA" dirty="0" err="1"/>
              <a:t>Gahcho</a:t>
            </a:r>
            <a:r>
              <a:rPr lang="en-CA" dirty="0"/>
              <a:t> </a:t>
            </a:r>
            <a:r>
              <a:rPr lang="en-CA" dirty="0" err="1"/>
              <a:t>Kue</a:t>
            </a:r>
            <a:r>
              <a:rPr lang="en-CA" dirty="0"/>
              <a:t> </a:t>
            </a:r>
          </a:p>
          <a:p>
            <a:r>
              <a:rPr lang="en-CA" dirty="0"/>
              <a:t>Water Licence</a:t>
            </a:r>
          </a:p>
        </p:txBody>
      </p:sp>
      <p:pic>
        <p:nvPicPr>
          <p:cNvPr id="11" name="Picture 10">
            <a:extLst>
              <a:ext uri="{FF2B5EF4-FFF2-40B4-BE49-F238E27FC236}">
                <a16:creationId xmlns:a16="http://schemas.microsoft.com/office/drawing/2014/main" id="{DD49D64F-1657-2397-E113-1F980A2FB443}"/>
              </a:ext>
            </a:extLst>
          </p:cNvPr>
          <p:cNvPicPr>
            <a:picLocks noChangeAspect="1"/>
          </p:cNvPicPr>
          <p:nvPr/>
        </p:nvPicPr>
        <p:blipFill>
          <a:blip r:embed="rId6"/>
          <a:stretch>
            <a:fillRect/>
          </a:stretch>
        </p:blipFill>
        <p:spPr>
          <a:xfrm>
            <a:off x="822960" y="1478614"/>
            <a:ext cx="6024021" cy="3367168"/>
          </a:xfrm>
          <a:prstGeom prst="rect">
            <a:avLst/>
          </a:prstGeom>
        </p:spPr>
      </p:pic>
      <p:pic>
        <p:nvPicPr>
          <p:cNvPr id="9" name="Picture 8">
            <a:extLst>
              <a:ext uri="{FF2B5EF4-FFF2-40B4-BE49-F238E27FC236}">
                <a16:creationId xmlns:a16="http://schemas.microsoft.com/office/drawing/2014/main" id="{DCEE8EFF-9699-C480-67C7-D3E5D2AB90F5}"/>
              </a:ext>
            </a:extLst>
          </p:cNvPr>
          <p:cNvPicPr>
            <a:picLocks noChangeAspect="1"/>
          </p:cNvPicPr>
          <p:nvPr/>
        </p:nvPicPr>
        <p:blipFill>
          <a:blip r:embed="rId7"/>
          <a:stretch>
            <a:fillRect/>
          </a:stretch>
        </p:blipFill>
        <p:spPr>
          <a:xfrm>
            <a:off x="5751081" y="2513457"/>
            <a:ext cx="2289833" cy="3019692"/>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F4A5F28-FE04-140D-9BEC-2D7DED832824}"/>
              </a:ext>
            </a:extLst>
          </p:cNvPr>
          <p:cNvSpPr txBox="1"/>
          <p:nvPr/>
        </p:nvSpPr>
        <p:spPr>
          <a:xfrm>
            <a:off x="853674" y="4842925"/>
            <a:ext cx="4219358" cy="367981"/>
          </a:xfrm>
          <a:prstGeom prst="rect">
            <a:avLst/>
          </a:prstGeom>
        </p:spPr>
        <p:txBody>
          <a:bodyPr vert="horz" lIns="0" tIns="45720" rIns="0" bIns="45720" rtlCol="0">
            <a:normAutofit fontScale="92500" lnSpcReduction="10000"/>
          </a:bodyPr>
          <a:lstStyle/>
          <a:p>
            <a:pPr>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Source: https://www.cbc.ca/news/canada/north/debeers-gahcho-kue-diamond-mine-online-1.3706071</a:t>
            </a:r>
          </a:p>
        </p:txBody>
      </p:sp>
      <p:pic>
        <p:nvPicPr>
          <p:cNvPr id="3" name="Audio 2">
            <a:hlinkClick r:id="" action="ppaction://media"/>
            <a:extLst>
              <a:ext uri="{FF2B5EF4-FFF2-40B4-BE49-F238E27FC236}">
                <a16:creationId xmlns:a16="http://schemas.microsoft.com/office/drawing/2014/main" id="{4D090C8D-9782-DBED-FD76-0136A641082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732020502"/>
      </p:ext>
    </p:extLst>
  </p:cSld>
  <p:clrMapOvr>
    <a:masterClrMapping/>
  </p:clrMapOvr>
  <mc:AlternateContent xmlns:mc="http://schemas.openxmlformats.org/markup-compatibility/2006" xmlns:p14="http://schemas.microsoft.com/office/powerpoint/2010/main">
    <mc:Choice Requires="p14">
      <p:transition spd="slow" p14:dur="2000" advTm="41382"/>
    </mc:Choice>
    <mc:Fallback xmlns="">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572246" y="6459537"/>
            <a:ext cx="984019" cy="365125"/>
          </a:xfrm>
        </p:spPr>
        <p:txBody>
          <a:bodyPr/>
          <a:lstStyle/>
          <a:p>
            <a:fld id="{4A07A3B9-5722-4D08-BECB-C41FCB3D41FD}" type="slidenum">
              <a:rPr lang="en-CA" smtClean="0"/>
              <a:t>15</a:t>
            </a:fld>
            <a:endParaRPr lang="en-CA" dirty="0"/>
          </a:p>
        </p:txBody>
      </p:sp>
      <p:graphicFrame>
        <p:nvGraphicFramePr>
          <p:cNvPr id="5" name="Table 7">
            <a:extLst>
              <a:ext uri="{FF2B5EF4-FFF2-40B4-BE49-F238E27FC236}">
                <a16:creationId xmlns:a16="http://schemas.microsoft.com/office/drawing/2014/main" id="{3BA20E75-3F2C-225A-EDD3-FF4C83F0CA89}"/>
              </a:ext>
            </a:extLst>
          </p:cNvPr>
          <p:cNvGraphicFramePr>
            <a:graphicFrameLocks noGrp="1"/>
          </p:cNvGraphicFramePr>
          <p:nvPr>
            <p:extLst>
              <p:ext uri="{D42A27DB-BD31-4B8C-83A1-F6EECF244321}">
                <p14:modId xmlns:p14="http://schemas.microsoft.com/office/powerpoint/2010/main" val="1275438737"/>
              </p:ext>
            </p:extLst>
          </p:nvPr>
        </p:nvGraphicFramePr>
        <p:xfrm>
          <a:off x="1961171" y="2103120"/>
          <a:ext cx="5267378" cy="3108960"/>
        </p:xfrm>
        <a:graphic>
          <a:graphicData uri="http://schemas.openxmlformats.org/drawingml/2006/table">
            <a:tbl>
              <a:tblPr firstRow="1" bandRow="1">
                <a:tableStyleId>{5C22544A-7EE6-4342-B048-85BDC9FD1C3A}</a:tableStyleId>
              </a:tblPr>
              <a:tblGrid>
                <a:gridCol w="2204138">
                  <a:extLst>
                    <a:ext uri="{9D8B030D-6E8A-4147-A177-3AD203B41FA5}">
                      <a16:colId xmlns:a16="http://schemas.microsoft.com/office/drawing/2014/main" val="2526659269"/>
                    </a:ext>
                  </a:extLst>
                </a:gridCol>
                <a:gridCol w="3063240">
                  <a:extLst>
                    <a:ext uri="{9D8B030D-6E8A-4147-A177-3AD203B41FA5}">
                      <a16:colId xmlns:a16="http://schemas.microsoft.com/office/drawing/2014/main" val="3556903545"/>
                    </a:ext>
                  </a:extLst>
                </a:gridCol>
              </a:tblGrid>
              <a:tr h="471170">
                <a:tc>
                  <a:txBody>
                    <a:bodyPr/>
                    <a:lstStyle/>
                    <a:p>
                      <a:pPr algn="ctr"/>
                      <a:r>
                        <a:rPr lang="en-US" sz="2400" dirty="0"/>
                        <a:t>Mine</a:t>
                      </a:r>
                      <a:endParaRPr lang="en-CA" sz="2400" dirty="0"/>
                    </a:p>
                  </a:txBody>
                  <a:tcPr/>
                </a:tc>
                <a:tc>
                  <a:txBody>
                    <a:bodyPr/>
                    <a:lstStyle/>
                    <a:p>
                      <a:pPr algn="ctr"/>
                      <a:r>
                        <a:rPr lang="en-US" sz="2400" dirty="0"/>
                        <a:t>Land and Water Board Security Deposit</a:t>
                      </a:r>
                      <a:endParaRPr lang="en-CA" sz="2400" dirty="0"/>
                    </a:p>
                  </a:txBody>
                  <a:tcPr/>
                </a:tc>
                <a:extLst>
                  <a:ext uri="{0D108BD9-81ED-4DB2-BD59-A6C34878D82A}">
                    <a16:rowId xmlns:a16="http://schemas.microsoft.com/office/drawing/2014/main" val="985452740"/>
                  </a:ext>
                </a:extLst>
              </a:tr>
              <a:tr h="370840">
                <a:tc>
                  <a:txBody>
                    <a:bodyPr/>
                    <a:lstStyle/>
                    <a:p>
                      <a:pPr algn="ctr"/>
                      <a:r>
                        <a:rPr lang="en-US" sz="2400" dirty="0"/>
                        <a:t>Gahcho </a:t>
                      </a:r>
                      <a:r>
                        <a:rPr lang="en-US" sz="2400" dirty="0" err="1"/>
                        <a:t>Kue</a:t>
                      </a:r>
                      <a:endParaRPr lang="en-CA" sz="2400" dirty="0"/>
                    </a:p>
                  </a:txBody>
                  <a:tcPr/>
                </a:tc>
                <a:tc>
                  <a:txBody>
                    <a:bodyPr/>
                    <a:lstStyle/>
                    <a:p>
                      <a:pPr algn="ctr"/>
                      <a:r>
                        <a:rPr lang="en-US" sz="2400" dirty="0"/>
                        <a:t>$83 million</a:t>
                      </a:r>
                      <a:endParaRPr lang="en-CA" sz="2400" dirty="0"/>
                    </a:p>
                  </a:txBody>
                  <a:tcPr/>
                </a:tc>
                <a:extLst>
                  <a:ext uri="{0D108BD9-81ED-4DB2-BD59-A6C34878D82A}">
                    <a16:rowId xmlns:a16="http://schemas.microsoft.com/office/drawing/2014/main" val="1564055859"/>
                  </a:ext>
                </a:extLst>
              </a:tr>
              <a:tr h="370840">
                <a:tc>
                  <a:txBody>
                    <a:bodyPr/>
                    <a:lstStyle/>
                    <a:p>
                      <a:pPr algn="ctr"/>
                      <a:r>
                        <a:rPr lang="en-US" sz="2400" dirty="0"/>
                        <a:t>Ekati Mine</a:t>
                      </a:r>
                      <a:endParaRPr lang="en-CA" sz="2400" dirty="0"/>
                    </a:p>
                  </a:txBody>
                  <a:tcPr/>
                </a:tc>
                <a:tc>
                  <a:txBody>
                    <a:bodyPr/>
                    <a:lstStyle/>
                    <a:p>
                      <a:pPr algn="ctr"/>
                      <a:r>
                        <a:rPr lang="en-US" sz="2400" dirty="0"/>
                        <a:t>$260 million</a:t>
                      </a:r>
                      <a:endParaRPr lang="en-CA" sz="2400" dirty="0"/>
                    </a:p>
                  </a:txBody>
                  <a:tcPr/>
                </a:tc>
                <a:extLst>
                  <a:ext uri="{0D108BD9-81ED-4DB2-BD59-A6C34878D82A}">
                    <a16:rowId xmlns:a16="http://schemas.microsoft.com/office/drawing/2014/main" val="3160508719"/>
                  </a:ext>
                </a:extLst>
              </a:tr>
              <a:tr h="370840">
                <a:tc>
                  <a:txBody>
                    <a:bodyPr/>
                    <a:lstStyle/>
                    <a:p>
                      <a:pPr algn="ctr"/>
                      <a:r>
                        <a:rPr lang="en-US" sz="2400" dirty="0"/>
                        <a:t>Snap Lake Mine</a:t>
                      </a:r>
                      <a:endParaRPr lang="en-CA" sz="2400" dirty="0"/>
                    </a:p>
                  </a:txBody>
                  <a:tcPr/>
                </a:tc>
                <a:tc>
                  <a:txBody>
                    <a:bodyPr/>
                    <a:lstStyle/>
                    <a:p>
                      <a:pPr algn="ctr"/>
                      <a:r>
                        <a:rPr lang="en-CA" sz="2400" dirty="0"/>
                        <a:t>$74 million</a:t>
                      </a:r>
                    </a:p>
                  </a:txBody>
                  <a:tcPr/>
                </a:tc>
                <a:extLst>
                  <a:ext uri="{0D108BD9-81ED-4DB2-BD59-A6C34878D82A}">
                    <a16:rowId xmlns:a16="http://schemas.microsoft.com/office/drawing/2014/main" val="2126849156"/>
                  </a:ext>
                </a:extLst>
              </a:tr>
              <a:tr h="260531">
                <a:tc>
                  <a:txBody>
                    <a:bodyPr/>
                    <a:lstStyle/>
                    <a:p>
                      <a:pPr algn="ctr"/>
                      <a:r>
                        <a:rPr lang="en-US" sz="2400" dirty="0"/>
                        <a:t>Diavik Mine</a:t>
                      </a:r>
                      <a:endParaRPr lang="en-CA" sz="2400" dirty="0"/>
                    </a:p>
                  </a:txBody>
                  <a:tcPr/>
                </a:tc>
                <a:tc>
                  <a:txBody>
                    <a:bodyPr/>
                    <a:lstStyle/>
                    <a:p>
                      <a:pPr algn="ctr"/>
                      <a:r>
                        <a:rPr lang="en-CA" sz="2400" dirty="0"/>
                        <a:t>$199 million</a:t>
                      </a:r>
                    </a:p>
                  </a:txBody>
                  <a:tcPr/>
                </a:tc>
                <a:extLst>
                  <a:ext uri="{0D108BD9-81ED-4DB2-BD59-A6C34878D82A}">
                    <a16:rowId xmlns:a16="http://schemas.microsoft.com/office/drawing/2014/main" val="3634439466"/>
                  </a:ext>
                </a:extLst>
              </a:tr>
              <a:tr h="260531">
                <a:tc>
                  <a:txBody>
                    <a:bodyPr/>
                    <a:lstStyle/>
                    <a:p>
                      <a:pPr algn="ctr"/>
                      <a:r>
                        <a:rPr lang="en-CA" sz="2400" dirty="0"/>
                        <a:t>Imperial Oil</a:t>
                      </a:r>
                    </a:p>
                  </a:txBody>
                  <a:tcPr/>
                </a:tc>
                <a:tc>
                  <a:txBody>
                    <a:bodyPr/>
                    <a:lstStyle/>
                    <a:p>
                      <a:pPr algn="ctr"/>
                      <a:r>
                        <a:rPr lang="en-CA" sz="2400" dirty="0"/>
                        <a:t>$180 million</a:t>
                      </a:r>
                    </a:p>
                  </a:txBody>
                  <a:tcPr/>
                </a:tc>
                <a:extLst>
                  <a:ext uri="{0D108BD9-81ED-4DB2-BD59-A6C34878D82A}">
                    <a16:rowId xmlns:a16="http://schemas.microsoft.com/office/drawing/2014/main" val="2949011904"/>
                  </a:ext>
                </a:extLst>
              </a:tr>
            </a:tbl>
          </a:graphicData>
        </a:graphic>
      </p:graphicFrame>
      <p:pic>
        <p:nvPicPr>
          <p:cNvPr id="11" name="Audio 10">
            <a:hlinkClick r:id="" action="ppaction://media"/>
            <a:extLst>
              <a:ext uri="{FF2B5EF4-FFF2-40B4-BE49-F238E27FC236}">
                <a16:creationId xmlns:a16="http://schemas.microsoft.com/office/drawing/2014/main" id="{24AC6423-451B-C8A0-1065-2D7D60A6BC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13794912"/>
      </p:ext>
    </p:extLst>
  </p:cSld>
  <p:clrMapOvr>
    <a:masterClrMapping/>
  </p:clrMapOvr>
  <mc:AlternateContent xmlns:mc="http://schemas.openxmlformats.org/markup-compatibility/2006" xmlns:p14="http://schemas.microsoft.com/office/powerpoint/2010/main">
    <mc:Choice Requires="p14">
      <p:transition spd="slow" p14:dur="2000" advTm="33914"/>
    </mc:Choice>
    <mc:Fallback xmlns="">
      <p:transition spd="slow" advTm="33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0861964-D86C-4A50-8F6D-B466384A6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ormAutofit/>
          </a:bodyPr>
          <a:lstStyle/>
          <a:p>
            <a:r>
              <a:rPr lang="en-US" dirty="0"/>
              <a:t>The Present</a:t>
            </a:r>
          </a:p>
        </p:txBody>
      </p:sp>
      <p:pic>
        <p:nvPicPr>
          <p:cNvPr id="11" name="Picture 10">
            <a:extLst>
              <a:ext uri="{FF2B5EF4-FFF2-40B4-BE49-F238E27FC236}">
                <a16:creationId xmlns:a16="http://schemas.microsoft.com/office/drawing/2014/main" id="{6EE80823-CD2D-D3FC-61FE-24EC9D74869B}"/>
              </a:ext>
            </a:extLst>
          </p:cNvPr>
          <p:cNvPicPr>
            <a:picLocks noChangeAspect="1"/>
          </p:cNvPicPr>
          <p:nvPr/>
        </p:nvPicPr>
        <p:blipFill>
          <a:blip r:embed="rId6"/>
          <a:stretch>
            <a:fillRect/>
          </a:stretch>
        </p:blipFill>
        <p:spPr>
          <a:xfrm>
            <a:off x="475499" y="1356293"/>
            <a:ext cx="5182351" cy="3881982"/>
          </a:xfrm>
          <a:prstGeom prst="rect">
            <a:avLst/>
          </a:prstGeom>
        </p:spPr>
      </p:pic>
      <p:cxnSp>
        <p:nvCxnSpPr>
          <p:cNvPr id="38" name="Straight Connector 37">
            <a:extLst>
              <a:ext uri="{FF2B5EF4-FFF2-40B4-BE49-F238E27FC236}">
                <a16:creationId xmlns:a16="http://schemas.microsoft.com/office/drawing/2014/main" id="{754A678E-8F30-4E92-A5BF-F5D03D0113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6" name="Content Placeholder 25">
            <a:extLst>
              <a:ext uri="{FF2B5EF4-FFF2-40B4-BE49-F238E27FC236}">
                <a16:creationId xmlns:a16="http://schemas.microsoft.com/office/drawing/2014/main" id="{FD76CD7E-6DC7-789C-4AB4-E9B97D51387B}"/>
              </a:ext>
            </a:extLst>
          </p:cNvPr>
          <p:cNvSpPr>
            <a:spLocks noGrp="1"/>
          </p:cNvSpPr>
          <p:nvPr>
            <p:ph idx="1"/>
          </p:nvPr>
        </p:nvSpPr>
        <p:spPr>
          <a:xfrm>
            <a:off x="6041497" y="2206936"/>
            <a:ext cx="2367866" cy="3670180"/>
          </a:xfrm>
        </p:spPr>
        <p:txBody>
          <a:bodyPr>
            <a:normAutofit/>
          </a:bodyPr>
          <a:lstStyle/>
          <a:p>
            <a:pPr marL="0" indent="0">
              <a:buNone/>
            </a:pPr>
            <a:r>
              <a:rPr lang="en-US" sz="1800" dirty="0"/>
              <a:t>Early Waste Rock Cover Construction at the Diavik Mine</a:t>
            </a:r>
          </a:p>
        </p:txBody>
      </p:sp>
      <p:sp>
        <p:nvSpPr>
          <p:cNvPr id="40" name="Rectangle 39">
            <a:extLst>
              <a:ext uri="{FF2B5EF4-FFF2-40B4-BE49-F238E27FC236}">
                <a16:creationId xmlns:a16="http://schemas.microsoft.com/office/drawing/2014/main" id="{02CE8509-9E93-4D74-BF24-661F111C7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66E8BA98-E13C-403B-AC96-75E203799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425343" y="6459785"/>
            <a:ext cx="984019" cy="365125"/>
          </a:xfrm>
        </p:spPr>
        <p:txBody>
          <a:bodyPr vert="horz" lIns="91440" tIns="45720" rIns="91440" bIns="45720" rtlCol="0">
            <a:normAutofit/>
          </a:bodyPr>
          <a:lstStyle/>
          <a:p>
            <a:pPr>
              <a:spcAft>
                <a:spcPts val="600"/>
              </a:spcAft>
            </a:pPr>
            <a:fld id="{4A07A3B9-5722-4D08-BECB-C41FCB3D41FD}" type="slidenum">
              <a:rPr lang="en-US" smtClean="0"/>
              <a:pPr>
                <a:spcAft>
                  <a:spcPts val="600"/>
                </a:spcAft>
              </a:pPr>
              <a:t>16</a:t>
            </a:fld>
            <a:endParaRPr lang="en-US"/>
          </a:p>
        </p:txBody>
      </p:sp>
      <p:pic>
        <p:nvPicPr>
          <p:cNvPr id="6" name="Picture 5">
            <a:extLst>
              <a:ext uri="{FF2B5EF4-FFF2-40B4-BE49-F238E27FC236}">
                <a16:creationId xmlns:a16="http://schemas.microsoft.com/office/drawing/2014/main" id="{0A4C9955-8B79-8F82-354D-085FF83DD3A8}"/>
              </a:ext>
            </a:extLst>
          </p:cNvPr>
          <p:cNvPicPr>
            <a:picLocks noChangeAspect="1"/>
          </p:cNvPicPr>
          <p:nvPr/>
        </p:nvPicPr>
        <p:blipFill>
          <a:blip r:embed="rId7"/>
          <a:stretch>
            <a:fillRect/>
          </a:stretch>
        </p:blipFill>
        <p:spPr>
          <a:xfrm>
            <a:off x="2521633" y="3899977"/>
            <a:ext cx="4100733" cy="1977139"/>
          </a:xfrm>
          <a:prstGeom prst="rect">
            <a:avLst/>
          </a:prstGeom>
        </p:spPr>
      </p:pic>
      <p:sp>
        <p:nvSpPr>
          <p:cNvPr id="15" name="TextBox 14">
            <a:extLst>
              <a:ext uri="{FF2B5EF4-FFF2-40B4-BE49-F238E27FC236}">
                <a16:creationId xmlns:a16="http://schemas.microsoft.com/office/drawing/2014/main" id="{687569E1-0104-C4EA-C4B4-673E7F73F46A}"/>
              </a:ext>
            </a:extLst>
          </p:cNvPr>
          <p:cNvSpPr txBox="1"/>
          <p:nvPr/>
        </p:nvSpPr>
        <p:spPr>
          <a:xfrm>
            <a:off x="507918" y="5342591"/>
            <a:ext cx="2251659" cy="487361"/>
          </a:xfrm>
          <a:prstGeom prst="rect">
            <a:avLst/>
          </a:prstGeom>
        </p:spPr>
        <p:txBody>
          <a:bodyPr vert="horz" lIns="0" tIns="45720" rIns="0" bIns="45720" rtlCol="0">
            <a:normAutofit fontScale="92500" lnSpcReduction="20000"/>
          </a:bodyPr>
          <a:lstStyle/>
          <a:p>
            <a:pPr>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Source: DDDMI Reclamation Completion Report, 2018. wlwb.ca/registry</a:t>
            </a:r>
          </a:p>
        </p:txBody>
      </p:sp>
      <p:pic>
        <p:nvPicPr>
          <p:cNvPr id="7" name="Audio 6">
            <a:hlinkClick r:id="" action="ppaction://media"/>
            <a:extLst>
              <a:ext uri="{FF2B5EF4-FFF2-40B4-BE49-F238E27FC236}">
                <a16:creationId xmlns:a16="http://schemas.microsoft.com/office/drawing/2014/main" id="{2FA4D1E5-01DB-B46D-570D-D50378E7EC5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88676840"/>
      </p:ext>
    </p:extLst>
  </p:cSld>
  <p:clrMapOvr>
    <a:masterClrMapping/>
  </p:clrMapOvr>
  <mc:AlternateContent xmlns:mc="http://schemas.openxmlformats.org/markup-compatibility/2006" xmlns:p14="http://schemas.microsoft.com/office/powerpoint/2010/main">
    <mc:Choice Requires="p14">
      <p:transition spd="slow" p14:dur="2000" advTm="43309"/>
    </mc:Choice>
    <mc:Fallback xmlns="">
      <p:transition spd="slow" advTm="4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dirty="0">
                <a:solidFill>
                  <a:schemeClr val="tx1">
                    <a:lumMod val="75000"/>
                    <a:lumOff val="25000"/>
                  </a:schemeClr>
                </a:solidFill>
              </a:rPr>
              <a:t>The Present</a:t>
            </a:r>
          </a:p>
        </p:txBody>
      </p:sp>
      <p:pic>
        <p:nvPicPr>
          <p:cNvPr id="5" name="Picture 4">
            <a:extLst>
              <a:ext uri="{FF2B5EF4-FFF2-40B4-BE49-F238E27FC236}">
                <a16:creationId xmlns:a16="http://schemas.microsoft.com/office/drawing/2014/main" id="{2BE5DE39-60C5-A9F5-B8A9-B4DCE1409D29}"/>
              </a:ext>
            </a:extLst>
          </p:cNvPr>
          <p:cNvPicPr>
            <a:picLocks noChangeAspect="1"/>
          </p:cNvPicPr>
          <p:nvPr/>
        </p:nvPicPr>
        <p:blipFill rotWithShape="1">
          <a:blip r:embed="rId5"/>
          <a:srcRect l="22571" r="12094" b="1"/>
          <a:stretch/>
        </p:blipFill>
        <p:spPr>
          <a:xfrm>
            <a:off x="550273" y="322176"/>
            <a:ext cx="5182351" cy="5314406"/>
          </a:xfrm>
          <a:prstGeom prst="rect">
            <a:avLst/>
          </a:prstGeom>
        </p:spPr>
      </p:pic>
      <p:cxnSp>
        <p:nvCxnSpPr>
          <p:cNvPr id="25" name="Straight Connector 24">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F7CF23D-F594-6824-4865-CE4DB8ABD410}"/>
              </a:ext>
            </a:extLst>
          </p:cNvPr>
          <p:cNvSpPr txBox="1"/>
          <p:nvPr/>
        </p:nvSpPr>
        <p:spPr>
          <a:xfrm>
            <a:off x="550273" y="5722903"/>
            <a:ext cx="6659335" cy="9777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Source: Source: De Beers Snap Lake Final CRP, Version 1.1 2021. http://mvlwb.com/registry/</a:t>
            </a:r>
          </a:p>
          <a:p>
            <a:pPr>
              <a:lnSpc>
                <a:spcPct val="90000"/>
              </a:lnSpc>
              <a:spcAft>
                <a:spcPts val="600"/>
              </a:spcAft>
              <a:buClr>
                <a:schemeClr val="accent1"/>
              </a:buClr>
              <a:buFont typeface="Calibri" panose="020F0502020204030204" pitchFamily="34" charset="0"/>
            </a:pPr>
            <a:endParaRPr lang="en-US" sz="1200" dirty="0">
              <a:solidFill>
                <a:schemeClr val="tx1">
                  <a:lumMod val="75000"/>
                  <a:lumOff val="25000"/>
                </a:schemeClr>
              </a:solidFill>
            </a:endParaRPr>
          </a:p>
          <a:p>
            <a:pPr>
              <a:lnSpc>
                <a:spcPct val="90000"/>
              </a:lnSpc>
              <a:spcAft>
                <a:spcPts val="600"/>
              </a:spcAft>
              <a:buClr>
                <a:schemeClr val="accent1"/>
              </a:buClr>
              <a:buFont typeface="Calibri" panose="020F0502020204030204" pitchFamily="34" charset="0"/>
            </a:pPr>
            <a:endParaRPr lang="en-US" sz="1200" dirty="0">
              <a:solidFill>
                <a:schemeClr val="tx1">
                  <a:lumMod val="75000"/>
                  <a:lumOff val="25000"/>
                </a:schemeClr>
              </a:solidFill>
            </a:endParaRPr>
          </a:p>
        </p:txBody>
      </p:sp>
      <p:sp>
        <p:nvSpPr>
          <p:cNvPr id="27" name="Rectangle 26">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2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17</a:t>
            </a:fld>
            <a:endParaRPr lang="en-US"/>
          </a:p>
        </p:txBody>
      </p:sp>
      <p:sp>
        <p:nvSpPr>
          <p:cNvPr id="7" name="TextBox 6">
            <a:extLst>
              <a:ext uri="{FF2B5EF4-FFF2-40B4-BE49-F238E27FC236}">
                <a16:creationId xmlns:a16="http://schemas.microsoft.com/office/drawing/2014/main" id="{59BA8C5B-1C7A-3BAD-7520-92B174B434E1}"/>
              </a:ext>
            </a:extLst>
          </p:cNvPr>
          <p:cNvSpPr txBox="1"/>
          <p:nvPr/>
        </p:nvSpPr>
        <p:spPr>
          <a:xfrm>
            <a:off x="5894613" y="2198914"/>
            <a:ext cx="276769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endParaRPr lang="en-US" dirty="0">
              <a:solidFill>
                <a:schemeClr val="tx1">
                  <a:lumMod val="75000"/>
                  <a:lumOff val="25000"/>
                </a:schemeClr>
              </a:solidFill>
            </a:endParaRPr>
          </a:p>
        </p:txBody>
      </p:sp>
      <p:sp>
        <p:nvSpPr>
          <p:cNvPr id="11" name="TextBox 10">
            <a:extLst>
              <a:ext uri="{FF2B5EF4-FFF2-40B4-BE49-F238E27FC236}">
                <a16:creationId xmlns:a16="http://schemas.microsoft.com/office/drawing/2014/main" id="{30F02EB5-C8A5-9BDA-66B2-51CC6515ADAB}"/>
              </a:ext>
            </a:extLst>
          </p:cNvPr>
          <p:cNvSpPr txBox="1"/>
          <p:nvPr/>
        </p:nvSpPr>
        <p:spPr>
          <a:xfrm>
            <a:off x="5919107" y="2200991"/>
            <a:ext cx="276769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Snap Lake Mine</a:t>
            </a:r>
          </a:p>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No longer in operations</a:t>
            </a:r>
          </a:p>
        </p:txBody>
      </p:sp>
      <p:pic>
        <p:nvPicPr>
          <p:cNvPr id="3" name="Audio 2">
            <a:hlinkClick r:id="" action="ppaction://media"/>
            <a:extLst>
              <a:ext uri="{FF2B5EF4-FFF2-40B4-BE49-F238E27FC236}">
                <a16:creationId xmlns:a16="http://schemas.microsoft.com/office/drawing/2014/main" id="{FBA115B8-9CD5-B7D5-9D33-1FC124A59E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63800947"/>
      </p:ext>
    </p:extLst>
  </p:cSld>
  <p:clrMapOvr>
    <a:masterClrMapping/>
  </p:clrMapOvr>
  <mc:AlternateContent xmlns:mc="http://schemas.openxmlformats.org/markup-compatibility/2006" xmlns:p14="http://schemas.microsoft.com/office/powerpoint/2010/main">
    <mc:Choice Requires="p14">
      <p:transition spd="slow" p14:dur="2000" advTm="46611"/>
    </mc:Choice>
    <mc:Fallback xmlns="">
      <p:transition spd="slow" advTm="46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1A03258A-52C6-4288-AA56-C3262A0D2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27">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894613" y="634946"/>
            <a:ext cx="2767693" cy="1450757"/>
          </a:xfrm>
        </p:spPr>
        <p:txBody>
          <a:bodyPr vert="horz" lIns="91440" tIns="45720" rIns="91440" bIns="45720" rtlCol="0" anchor="b">
            <a:normAutofit/>
          </a:bodyPr>
          <a:lstStyle/>
          <a:p>
            <a:r>
              <a:rPr lang="en-US">
                <a:solidFill>
                  <a:schemeClr val="tx1">
                    <a:lumMod val="75000"/>
                    <a:lumOff val="25000"/>
                  </a:schemeClr>
                </a:solidFill>
              </a:rPr>
              <a:t>The Future</a:t>
            </a:r>
          </a:p>
        </p:txBody>
      </p:sp>
      <p:cxnSp>
        <p:nvCxnSpPr>
          <p:cNvPr id="32" name="Straight Connector 31">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9344867-684B-D301-7197-344E01866852}"/>
              </a:ext>
            </a:extLst>
          </p:cNvPr>
          <p:cNvSpPr txBox="1"/>
          <p:nvPr/>
        </p:nvSpPr>
        <p:spPr>
          <a:xfrm>
            <a:off x="5919107" y="2200991"/>
            <a:ext cx="2767693"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Monitoring the success of closure and reclamation</a:t>
            </a:r>
          </a:p>
        </p:txBody>
      </p:sp>
      <p:sp>
        <p:nvSpPr>
          <p:cNvPr id="34" name="Rectangle 33">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Slide Number Placeholder 1"/>
          <p:cNvSpPr>
            <a:spLocks noGrp="1"/>
          </p:cNvSpPr>
          <p:nvPr>
            <p:ph type="sldNum" sz="quarter" idx="12"/>
          </p:nvPr>
        </p:nvSpPr>
        <p:spPr>
          <a:xfrm>
            <a:off x="7425344" y="6459786"/>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18</a:t>
            </a:fld>
            <a:endParaRPr lang="en-US"/>
          </a:p>
        </p:txBody>
      </p:sp>
      <p:sp>
        <p:nvSpPr>
          <p:cNvPr id="7" name="TextBox 6">
            <a:extLst>
              <a:ext uri="{FF2B5EF4-FFF2-40B4-BE49-F238E27FC236}">
                <a16:creationId xmlns:a16="http://schemas.microsoft.com/office/drawing/2014/main" id="{5404578E-E7D0-FCA6-F739-779010027637}"/>
              </a:ext>
            </a:extLst>
          </p:cNvPr>
          <p:cNvSpPr txBox="1"/>
          <p:nvPr/>
        </p:nvSpPr>
        <p:spPr>
          <a:xfrm>
            <a:off x="1639841" y="5107044"/>
            <a:ext cx="3381742" cy="1107996"/>
          </a:xfrm>
          <a:prstGeom prst="rect">
            <a:avLst/>
          </a:prstGeom>
          <a:noFill/>
        </p:spPr>
        <p:txBody>
          <a:bodyPr wrap="square" rtlCol="0">
            <a:spAutoFit/>
          </a:bodyPr>
          <a:lstStyle/>
          <a:p>
            <a:r>
              <a:rPr lang="en-US" sz="1200" dirty="0">
                <a:solidFill>
                  <a:schemeClr val="tx1">
                    <a:lumMod val="75000"/>
                    <a:lumOff val="25000"/>
                  </a:schemeClr>
                </a:solidFill>
              </a:rPr>
              <a:t>Source: Monitoring of Remediated Federal Contaminated Sites in the NWT, CIRNAC 2017 https://nwtdiscoveryportal.enr.gov.nt.ca/geoportal/catalog/main/home.page</a:t>
            </a:r>
          </a:p>
          <a:p>
            <a:endParaRPr lang="en-CA" dirty="0"/>
          </a:p>
        </p:txBody>
      </p:sp>
      <p:pic>
        <p:nvPicPr>
          <p:cNvPr id="8" name="Picture 7">
            <a:extLst>
              <a:ext uri="{FF2B5EF4-FFF2-40B4-BE49-F238E27FC236}">
                <a16:creationId xmlns:a16="http://schemas.microsoft.com/office/drawing/2014/main" id="{8F44ECE8-CBD2-6209-08C6-B3324D8C0040}"/>
              </a:ext>
            </a:extLst>
          </p:cNvPr>
          <p:cNvPicPr>
            <a:picLocks noChangeAspect="1"/>
          </p:cNvPicPr>
          <p:nvPr/>
        </p:nvPicPr>
        <p:blipFill>
          <a:blip r:embed="rId5"/>
          <a:stretch>
            <a:fillRect/>
          </a:stretch>
        </p:blipFill>
        <p:spPr>
          <a:xfrm>
            <a:off x="1732400" y="719535"/>
            <a:ext cx="3308037" cy="2170696"/>
          </a:xfrm>
          <a:prstGeom prst="rect">
            <a:avLst/>
          </a:prstGeom>
        </p:spPr>
      </p:pic>
      <p:pic>
        <p:nvPicPr>
          <p:cNvPr id="10" name="Picture 9">
            <a:extLst>
              <a:ext uri="{FF2B5EF4-FFF2-40B4-BE49-F238E27FC236}">
                <a16:creationId xmlns:a16="http://schemas.microsoft.com/office/drawing/2014/main" id="{B6B7206B-55C9-C39F-F6F2-E558D27618E0}"/>
              </a:ext>
            </a:extLst>
          </p:cNvPr>
          <p:cNvPicPr>
            <a:picLocks noChangeAspect="1"/>
          </p:cNvPicPr>
          <p:nvPr/>
        </p:nvPicPr>
        <p:blipFill>
          <a:blip r:embed="rId6"/>
          <a:stretch>
            <a:fillRect/>
          </a:stretch>
        </p:blipFill>
        <p:spPr>
          <a:xfrm>
            <a:off x="1704011" y="2970067"/>
            <a:ext cx="3381741" cy="2079920"/>
          </a:xfrm>
          <a:prstGeom prst="rect">
            <a:avLst/>
          </a:prstGeom>
        </p:spPr>
      </p:pic>
      <p:pic>
        <p:nvPicPr>
          <p:cNvPr id="14" name="Audio 13">
            <a:hlinkClick r:id="" action="ppaction://media"/>
            <a:extLst>
              <a:ext uri="{FF2B5EF4-FFF2-40B4-BE49-F238E27FC236}">
                <a16:creationId xmlns:a16="http://schemas.microsoft.com/office/drawing/2014/main" id="{C17B9024-FA5F-FD65-DF29-06EFF66204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279465240"/>
      </p:ext>
    </p:extLst>
  </p:cSld>
  <p:clrMapOvr>
    <a:masterClrMapping/>
  </p:clrMapOvr>
  <mc:AlternateContent xmlns:mc="http://schemas.openxmlformats.org/markup-compatibility/2006" xmlns:p14="http://schemas.microsoft.com/office/powerpoint/2010/main">
    <mc:Choice Requires="p14">
      <p:transition spd="slow" p14:dur="2000" advTm="58338"/>
    </mc:Choice>
    <mc:Fallback xmlns="">
      <p:transition spd="slow" advTm="5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456719" y="6398419"/>
            <a:ext cx="984019" cy="365125"/>
          </a:xfrm>
        </p:spPr>
        <p:txBody>
          <a:bodyPr/>
          <a:lstStyle/>
          <a:p>
            <a:fld id="{4A07A3B9-5722-4D08-BECB-C41FCB3D41FD}" type="slidenum">
              <a:rPr lang="en-CA" smtClean="0"/>
              <a:t>19</a:t>
            </a:fld>
            <a:endParaRPr lang="en-CA" dirty="0"/>
          </a:p>
        </p:txBody>
      </p:sp>
      <p:pic>
        <p:nvPicPr>
          <p:cNvPr id="8" name="Picture 7">
            <a:extLst>
              <a:ext uri="{FF2B5EF4-FFF2-40B4-BE49-F238E27FC236}">
                <a16:creationId xmlns:a16="http://schemas.microsoft.com/office/drawing/2014/main" id="{6262EEA3-6CA0-447A-85B9-274F02429B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073254"/>
          </a:xfrm>
          <a:prstGeom prst="rect">
            <a:avLst/>
          </a:prstGeom>
        </p:spPr>
      </p:pic>
      <p:sp>
        <p:nvSpPr>
          <p:cNvPr id="2" name="Title 1"/>
          <p:cNvSpPr>
            <a:spLocks noGrp="1"/>
          </p:cNvSpPr>
          <p:nvPr>
            <p:ph type="title"/>
          </p:nvPr>
        </p:nvSpPr>
        <p:spPr>
          <a:xfrm>
            <a:off x="0" y="422413"/>
            <a:ext cx="9144000" cy="1214285"/>
          </a:xfrm>
        </p:spPr>
        <p:txBody>
          <a:bodyPr>
            <a:normAutofit/>
          </a:bodyPr>
          <a:lstStyle/>
          <a:p>
            <a:pPr algn="ctr"/>
            <a:r>
              <a:rPr lang="en-CA" sz="6000" dirty="0">
                <a:latin typeface="Century Gothic" panose="020B0502020202020204" pitchFamily="34" charset="0"/>
              </a:rPr>
              <a:t>Masi</a:t>
            </a:r>
          </a:p>
        </p:txBody>
      </p:sp>
      <p:pic>
        <p:nvPicPr>
          <p:cNvPr id="4" name="Audio 3">
            <a:hlinkClick r:id="" action="ppaction://media"/>
            <a:extLst>
              <a:ext uri="{FF2B5EF4-FFF2-40B4-BE49-F238E27FC236}">
                <a16:creationId xmlns:a16="http://schemas.microsoft.com/office/drawing/2014/main" id="{0ABAF23A-4F95-DD67-EC3A-2D8F18D4FA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66961742"/>
      </p:ext>
    </p:extLst>
  </p:cSld>
  <p:clrMapOvr>
    <a:masterClrMapping/>
  </p:clrMapOvr>
  <mc:AlternateContent xmlns:mc="http://schemas.openxmlformats.org/markup-compatibility/2006" xmlns:p14="http://schemas.microsoft.com/office/powerpoint/2010/main">
    <mc:Choice Requires="p14">
      <p:transition spd="slow" p14:dur="2000" advTm="10551"/>
    </mc:Choice>
    <mc:Fallback xmlns="">
      <p:transition spd="slow" advTm="1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80DFB-26A3-3700-B24A-17C58E20C1C7}"/>
              </a:ext>
            </a:extLst>
          </p:cNvPr>
          <p:cNvSpPr>
            <a:spLocks noGrp="1"/>
          </p:cNvSpPr>
          <p:nvPr>
            <p:ph type="title"/>
          </p:nvPr>
        </p:nvSpPr>
        <p:spPr/>
        <p:txBody>
          <a:bodyPr/>
          <a:lstStyle/>
          <a:p>
            <a:r>
              <a:rPr lang="en-CA" dirty="0"/>
              <a:t>The Past</a:t>
            </a:r>
          </a:p>
        </p:txBody>
      </p:sp>
      <p:sp>
        <p:nvSpPr>
          <p:cNvPr id="4" name="Slide Number Placeholder 3">
            <a:extLst>
              <a:ext uri="{FF2B5EF4-FFF2-40B4-BE49-F238E27FC236}">
                <a16:creationId xmlns:a16="http://schemas.microsoft.com/office/drawing/2014/main" id="{0F660868-DD46-B3F5-B24F-781108A2AF96}"/>
              </a:ext>
            </a:extLst>
          </p:cNvPr>
          <p:cNvSpPr>
            <a:spLocks noGrp="1"/>
          </p:cNvSpPr>
          <p:nvPr>
            <p:ph type="sldNum" sz="quarter" idx="12"/>
          </p:nvPr>
        </p:nvSpPr>
        <p:spPr>
          <a:xfrm>
            <a:off x="7874751" y="6408607"/>
            <a:ext cx="492009" cy="365125"/>
          </a:xfrm>
        </p:spPr>
        <p:txBody>
          <a:bodyPr/>
          <a:lstStyle/>
          <a:p>
            <a:fld id="{4A07A3B9-5722-4D08-BECB-C41FCB3D41FD}" type="slidenum">
              <a:rPr lang="en-CA" smtClean="0"/>
              <a:t>2</a:t>
            </a:fld>
            <a:endParaRPr lang="en-CA" dirty="0"/>
          </a:p>
        </p:txBody>
      </p:sp>
      <p:pic>
        <p:nvPicPr>
          <p:cNvPr id="5" name="Picture 4" descr="A picture containing snow, outdoor, slope, people&#10;&#10;Description automatically generated">
            <a:extLst>
              <a:ext uri="{FF2B5EF4-FFF2-40B4-BE49-F238E27FC236}">
                <a16:creationId xmlns:a16="http://schemas.microsoft.com/office/drawing/2014/main" id="{30A582AA-C511-19F4-0155-7A357CBCEB25}"/>
              </a:ext>
            </a:extLst>
          </p:cNvPr>
          <p:cNvPicPr>
            <a:picLocks noChangeAspect="1"/>
          </p:cNvPicPr>
          <p:nvPr/>
        </p:nvPicPr>
        <p:blipFill rotWithShape="1">
          <a:blip r:embed="rId5">
            <a:extLst>
              <a:ext uri="{28A0092B-C50C-407E-A947-70E740481C1C}">
                <a14:useLocalDpi xmlns:a14="http://schemas.microsoft.com/office/drawing/2010/main" val="0"/>
              </a:ext>
            </a:extLst>
          </a:blip>
          <a:srcRect l="16326" r="18582" b="-1"/>
          <a:stretch/>
        </p:blipFill>
        <p:spPr>
          <a:xfrm>
            <a:off x="486548" y="1658478"/>
            <a:ext cx="3842501" cy="394041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2226349-E629-80EC-B818-3F5BB881F9EC}"/>
              </a:ext>
            </a:extLst>
          </p:cNvPr>
          <p:cNvSpPr txBox="1"/>
          <p:nvPr/>
        </p:nvSpPr>
        <p:spPr>
          <a:xfrm>
            <a:off x="1850275" y="5762176"/>
            <a:ext cx="1231158" cy="364942"/>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Port Radium</a:t>
            </a:r>
          </a:p>
        </p:txBody>
      </p:sp>
      <p:sp>
        <p:nvSpPr>
          <p:cNvPr id="9" name="TextBox 8">
            <a:extLst>
              <a:ext uri="{FF2B5EF4-FFF2-40B4-BE49-F238E27FC236}">
                <a16:creationId xmlns:a16="http://schemas.microsoft.com/office/drawing/2014/main" id="{AC905E4B-B254-B528-1142-9D0BE96C0934}"/>
              </a:ext>
            </a:extLst>
          </p:cNvPr>
          <p:cNvSpPr txBox="1"/>
          <p:nvPr/>
        </p:nvSpPr>
        <p:spPr>
          <a:xfrm>
            <a:off x="6181335" y="5762176"/>
            <a:ext cx="1579961" cy="304035"/>
          </a:xfrm>
          <a:prstGeom prst="rect">
            <a:avLst/>
          </a:prstGeom>
        </p:spPr>
        <p:txBody>
          <a:bodyPr vert="horz" lIns="0" tIns="45720" rIns="0" bIns="45720" rtlCol="0">
            <a:no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Discovery Mine</a:t>
            </a:r>
          </a:p>
        </p:txBody>
      </p:sp>
      <p:pic>
        <p:nvPicPr>
          <p:cNvPr id="10" name="Picture 2" descr="Original Digital object not accessible">
            <a:extLst>
              <a:ext uri="{FF2B5EF4-FFF2-40B4-BE49-F238E27FC236}">
                <a16:creationId xmlns:a16="http://schemas.microsoft.com/office/drawing/2014/main" id="{8BA94233-2196-D9C6-38D0-E38123A7AA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2807" y="1658478"/>
            <a:ext cx="4092701" cy="3940414"/>
          </a:xfrm>
          <a:prstGeom prst="rect">
            <a:avLst/>
          </a:prstGeom>
          <a:ln>
            <a:noFill/>
          </a:ln>
          <a:effectLst>
            <a:outerShdw blurRad="292100" dist="139700" dir="2700000" algn="tl" rotWithShape="0">
              <a:srgbClr val="333333">
                <a:alpha val="65000"/>
              </a:srgbClr>
            </a:outerShdw>
          </a:effectLst>
        </p:spPr>
      </p:pic>
      <p:pic>
        <p:nvPicPr>
          <p:cNvPr id="16" name="Audio 15">
            <a:hlinkClick r:id="" action="ppaction://media"/>
            <a:extLst>
              <a:ext uri="{FF2B5EF4-FFF2-40B4-BE49-F238E27FC236}">
                <a16:creationId xmlns:a16="http://schemas.microsoft.com/office/drawing/2014/main" id="{379D0301-D8A0-2366-C39A-B0D595A135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30776723"/>
      </p:ext>
    </p:extLst>
  </p:cSld>
  <p:clrMapOvr>
    <a:masterClrMapping/>
  </p:clrMapOvr>
  <mc:AlternateContent xmlns:mc="http://schemas.openxmlformats.org/markup-compatibility/2006" xmlns:p14="http://schemas.microsoft.com/office/powerpoint/2010/main">
    <mc:Choice Requires="p14">
      <p:transition spd="slow" p14:dur="2000" advTm="34552"/>
    </mc:Choice>
    <mc:Fallback xmlns="">
      <p:transition spd="slow" advTm="34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3</a:t>
            </a:fld>
            <a:endParaRPr lang="en-US"/>
          </a:p>
        </p:txBody>
      </p:sp>
      <p:sp>
        <p:nvSpPr>
          <p:cNvPr id="19" name="Title 1">
            <a:extLst>
              <a:ext uri="{FF2B5EF4-FFF2-40B4-BE49-F238E27FC236}">
                <a16:creationId xmlns:a16="http://schemas.microsoft.com/office/drawing/2014/main" id="{1C2F6890-6F1A-9849-4161-565877076DFA}"/>
              </a:ext>
            </a:extLst>
          </p:cNvPr>
          <p:cNvSpPr>
            <a:spLocks noGrp="1"/>
          </p:cNvSpPr>
          <p:nvPr>
            <p:ph type="title"/>
          </p:nvPr>
        </p:nvSpPr>
        <p:spPr/>
        <p:txBody>
          <a:bodyPr vert="horz" lIns="91440" tIns="45720" rIns="91440" bIns="45720" rtlCol="0" anchor="b">
            <a:normAutofit/>
          </a:bodyPr>
          <a:lstStyle/>
          <a:p>
            <a:r>
              <a:rPr lang="en-US" dirty="0">
                <a:solidFill>
                  <a:schemeClr val="tx1">
                    <a:lumMod val="75000"/>
                    <a:lumOff val="25000"/>
                  </a:schemeClr>
                </a:solidFill>
              </a:rPr>
              <a:t>The Past</a:t>
            </a:r>
          </a:p>
        </p:txBody>
      </p:sp>
      <p:pic>
        <p:nvPicPr>
          <p:cNvPr id="16" name="Picture 15" descr="A picture containing outdoor, white, black, old&#10;&#10;Description automatically generated">
            <a:extLst>
              <a:ext uri="{FF2B5EF4-FFF2-40B4-BE49-F238E27FC236}">
                <a16:creationId xmlns:a16="http://schemas.microsoft.com/office/drawing/2014/main" id="{F7A06340-FDF9-D606-56EB-3ECDB387D4E2}"/>
              </a:ext>
            </a:extLst>
          </p:cNvPr>
          <p:cNvPicPr>
            <a:picLocks noChangeAspect="1"/>
          </p:cNvPicPr>
          <p:nvPr/>
        </p:nvPicPr>
        <p:blipFill rotWithShape="1">
          <a:blip r:embed="rId5">
            <a:extLst>
              <a:ext uri="{28A0092B-C50C-407E-A947-70E740481C1C}">
                <a14:useLocalDpi xmlns:a14="http://schemas.microsoft.com/office/drawing/2010/main" val="0"/>
              </a:ext>
            </a:extLst>
          </a:blip>
          <a:srcRect l="7508" r="27400" b="-1"/>
          <a:stretch/>
        </p:blipFill>
        <p:spPr>
          <a:xfrm>
            <a:off x="4972082" y="1626447"/>
            <a:ext cx="3886508" cy="3985543"/>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4AF8C758-FD68-E762-51BF-35FC6ECA0F2A}"/>
              </a:ext>
            </a:extLst>
          </p:cNvPr>
          <p:cNvSpPr txBox="1"/>
          <p:nvPr/>
        </p:nvSpPr>
        <p:spPr>
          <a:xfrm>
            <a:off x="6373965" y="5769017"/>
            <a:ext cx="1051379" cy="39112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Giant Mine</a:t>
            </a:r>
          </a:p>
        </p:txBody>
      </p:sp>
      <p:pic>
        <p:nvPicPr>
          <p:cNvPr id="21" name="Picture 20" descr="A black and white photo of a village in the mountains&#10;&#10;Description automatically generated with low confidence">
            <a:extLst>
              <a:ext uri="{FF2B5EF4-FFF2-40B4-BE49-F238E27FC236}">
                <a16:creationId xmlns:a16="http://schemas.microsoft.com/office/drawing/2014/main" id="{FE0C8744-C1AD-936E-B725-1F90486446FD}"/>
              </a:ext>
            </a:extLst>
          </p:cNvPr>
          <p:cNvPicPr>
            <a:picLocks noChangeAspect="1"/>
          </p:cNvPicPr>
          <p:nvPr/>
        </p:nvPicPr>
        <p:blipFill rotWithShape="1">
          <a:blip r:embed="rId6">
            <a:extLst>
              <a:ext uri="{28A0092B-C50C-407E-A947-70E740481C1C}">
                <a14:useLocalDpi xmlns:a14="http://schemas.microsoft.com/office/drawing/2010/main" val="0"/>
              </a:ext>
            </a:extLst>
          </a:blip>
          <a:srcRect l="8463" r="13036" b="-2"/>
          <a:stretch/>
        </p:blipFill>
        <p:spPr>
          <a:xfrm>
            <a:off x="613381" y="1655475"/>
            <a:ext cx="3842501" cy="3940414"/>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D945F7B1-944B-555F-8E8F-94DE9555CB2F}"/>
              </a:ext>
            </a:extLst>
          </p:cNvPr>
          <p:cNvSpPr txBox="1"/>
          <p:nvPr/>
        </p:nvSpPr>
        <p:spPr>
          <a:xfrm>
            <a:off x="1776713" y="5744659"/>
            <a:ext cx="1515836" cy="379456"/>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Rayrock Mine</a:t>
            </a:r>
          </a:p>
        </p:txBody>
      </p:sp>
      <p:pic>
        <p:nvPicPr>
          <p:cNvPr id="5" name="Audio 4">
            <a:hlinkClick r:id="" action="ppaction://media"/>
            <a:extLst>
              <a:ext uri="{FF2B5EF4-FFF2-40B4-BE49-F238E27FC236}">
                <a16:creationId xmlns:a16="http://schemas.microsoft.com/office/drawing/2014/main" id="{C5AE87FD-1752-94FF-1752-8EF376EA65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93071894"/>
      </p:ext>
    </p:extLst>
  </p:cSld>
  <p:clrMapOvr>
    <a:masterClrMapping/>
  </p:clrMapOvr>
  <mc:AlternateContent xmlns:mc="http://schemas.openxmlformats.org/markup-compatibility/2006" xmlns:p14="http://schemas.microsoft.com/office/powerpoint/2010/main">
    <mc:Choice Requires="p14">
      <p:transition spd="slow" p14:dur="2000" advTm="15158"/>
    </mc:Choice>
    <mc:Fallback xmlns="">
      <p:transition spd="slow" advTm="15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dirty="0">
                <a:solidFill>
                  <a:schemeClr val="tx1">
                    <a:lumMod val="75000"/>
                    <a:lumOff val="25000"/>
                  </a:schemeClr>
                </a:solidFill>
              </a:rPr>
              <a:t>The Past</a:t>
            </a:r>
          </a:p>
        </p:txBody>
      </p:sp>
      <p:cxnSp>
        <p:nvCxnSpPr>
          <p:cNvPr id="18" name="Straight Connector 17">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A36BD1-3D1C-D919-6858-F01C9DEB590C}"/>
              </a:ext>
            </a:extLst>
          </p:cNvPr>
          <p:cNvSpPr txBox="1"/>
          <p:nvPr/>
        </p:nvSpPr>
        <p:spPr>
          <a:xfrm>
            <a:off x="6041496" y="2152187"/>
            <a:ext cx="2130047" cy="3670180"/>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dirty="0">
                <a:solidFill>
                  <a:schemeClr val="tx1">
                    <a:lumMod val="75000"/>
                    <a:lumOff val="25000"/>
                  </a:schemeClr>
                </a:solidFill>
              </a:rPr>
              <a:t>Remediation Work at the Colomac Mine</a:t>
            </a:r>
          </a:p>
        </p:txBody>
      </p:sp>
      <p:sp>
        <p:nvSpPr>
          <p:cNvPr id="20" name="Rectangle 19">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4</a:t>
            </a:fld>
            <a:endParaRPr lang="en-US"/>
          </a:p>
        </p:txBody>
      </p:sp>
      <p:sp>
        <p:nvSpPr>
          <p:cNvPr id="13" name="TextBox 12">
            <a:extLst>
              <a:ext uri="{FF2B5EF4-FFF2-40B4-BE49-F238E27FC236}">
                <a16:creationId xmlns:a16="http://schemas.microsoft.com/office/drawing/2014/main" id="{68223686-AF4D-D4FD-9937-D8EE33EF3854}"/>
              </a:ext>
            </a:extLst>
          </p:cNvPr>
          <p:cNvSpPr txBox="1"/>
          <p:nvPr/>
        </p:nvSpPr>
        <p:spPr>
          <a:xfrm>
            <a:off x="423817" y="5217493"/>
            <a:ext cx="5926666" cy="276999"/>
          </a:xfrm>
          <a:prstGeom prst="rect">
            <a:avLst/>
          </a:prstGeom>
          <a:noFill/>
        </p:spPr>
        <p:txBody>
          <a:bodyPr wrap="square" rtlCol="0">
            <a:spAutoFit/>
          </a:bodyPr>
          <a:lstStyle/>
          <a:p>
            <a:r>
              <a:rPr lang="en-CA" sz="1200" dirty="0"/>
              <a:t>Source: GNWT Environment and Natural Resources (https://www.enr.gov.nt.ca</a:t>
            </a:r>
          </a:p>
        </p:txBody>
      </p:sp>
      <p:pic>
        <p:nvPicPr>
          <p:cNvPr id="5" name="Picture 4">
            <a:extLst>
              <a:ext uri="{FF2B5EF4-FFF2-40B4-BE49-F238E27FC236}">
                <a16:creationId xmlns:a16="http://schemas.microsoft.com/office/drawing/2014/main" id="{CB073C90-884D-9E38-8FA7-7C67493E91AE}"/>
              </a:ext>
            </a:extLst>
          </p:cNvPr>
          <p:cNvPicPr>
            <a:picLocks noChangeAspect="1"/>
          </p:cNvPicPr>
          <p:nvPr/>
        </p:nvPicPr>
        <p:blipFill>
          <a:blip r:embed="rId5"/>
          <a:stretch>
            <a:fillRect/>
          </a:stretch>
        </p:blipFill>
        <p:spPr>
          <a:xfrm>
            <a:off x="504968" y="1529782"/>
            <a:ext cx="5033805" cy="3670181"/>
          </a:xfrm>
          <a:prstGeom prst="rect">
            <a:avLst/>
          </a:prstGeom>
        </p:spPr>
      </p:pic>
      <p:pic>
        <p:nvPicPr>
          <p:cNvPr id="6" name="Audio 5">
            <a:hlinkClick r:id="" action="ppaction://media"/>
            <a:extLst>
              <a:ext uri="{FF2B5EF4-FFF2-40B4-BE49-F238E27FC236}">
                <a16:creationId xmlns:a16="http://schemas.microsoft.com/office/drawing/2014/main" id="{A0F88CEC-FF40-8166-1D47-575CCF4E7C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59249444"/>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210C8D-6A49-ECDC-E1C7-3925DA7067F3}"/>
              </a:ext>
            </a:extLst>
          </p:cNvPr>
          <p:cNvSpPr>
            <a:spLocks noGrp="1"/>
          </p:cNvSpPr>
          <p:nvPr>
            <p:ph type="title"/>
          </p:nvPr>
        </p:nvSpPr>
        <p:spPr/>
        <p:txBody>
          <a:bodyPr/>
          <a:lstStyle/>
          <a:p>
            <a:endParaRPr lang="en-CA" dirty="0"/>
          </a:p>
        </p:txBody>
      </p:sp>
      <p:sp>
        <p:nvSpPr>
          <p:cNvPr id="6" name="Text Placeholder 5">
            <a:extLst>
              <a:ext uri="{FF2B5EF4-FFF2-40B4-BE49-F238E27FC236}">
                <a16:creationId xmlns:a16="http://schemas.microsoft.com/office/drawing/2014/main" id="{EB8C3D61-7F7A-FFDC-15F4-59056BF92E8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5B07C4A9-BCD0-69E4-9E32-922C141281F1}"/>
              </a:ext>
            </a:extLst>
          </p:cNvPr>
          <p:cNvSpPr>
            <a:spLocks noGrp="1"/>
          </p:cNvSpPr>
          <p:nvPr>
            <p:ph type="sldNum" sz="quarter" idx="12"/>
          </p:nvPr>
        </p:nvSpPr>
        <p:spPr/>
        <p:txBody>
          <a:bodyPr/>
          <a:lstStyle/>
          <a:p>
            <a:fld id="{4A07A3B9-5722-4D08-BECB-C41FCB3D41FD}" type="slidenum">
              <a:rPr lang="en-CA" smtClean="0"/>
              <a:t>5</a:t>
            </a:fld>
            <a:endParaRPr lang="en-CA" dirty="0"/>
          </a:p>
        </p:txBody>
      </p:sp>
      <p:pic>
        <p:nvPicPr>
          <p:cNvPr id="21" name="Picture 20">
            <a:extLst>
              <a:ext uri="{FF2B5EF4-FFF2-40B4-BE49-F238E27FC236}">
                <a16:creationId xmlns:a16="http://schemas.microsoft.com/office/drawing/2014/main" id="{425DE367-8B8B-D9CC-C915-0A0BA66BB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6855" y="5195076"/>
            <a:ext cx="2144929" cy="1798852"/>
          </a:xfrm>
          <a:prstGeom prst="rect">
            <a:avLst/>
          </a:prstGeom>
        </p:spPr>
      </p:pic>
      <p:pic>
        <p:nvPicPr>
          <p:cNvPr id="22" name="Picture 21">
            <a:extLst>
              <a:ext uri="{FF2B5EF4-FFF2-40B4-BE49-F238E27FC236}">
                <a16:creationId xmlns:a16="http://schemas.microsoft.com/office/drawing/2014/main" id="{C4D905D7-C083-F883-4664-AC38969BB14F}"/>
              </a:ext>
            </a:extLst>
          </p:cNvPr>
          <p:cNvPicPr>
            <a:picLocks noChangeAspect="1"/>
          </p:cNvPicPr>
          <p:nvPr/>
        </p:nvPicPr>
        <p:blipFill>
          <a:blip r:embed="rId6"/>
          <a:stretch>
            <a:fillRect/>
          </a:stretch>
        </p:blipFill>
        <p:spPr>
          <a:xfrm>
            <a:off x="-22860" y="5232914"/>
            <a:ext cx="2316805" cy="1766047"/>
          </a:xfrm>
          <a:prstGeom prst="rect">
            <a:avLst/>
          </a:prstGeom>
        </p:spPr>
      </p:pic>
      <p:pic>
        <p:nvPicPr>
          <p:cNvPr id="23" name="Picture 22">
            <a:extLst>
              <a:ext uri="{FF2B5EF4-FFF2-40B4-BE49-F238E27FC236}">
                <a16:creationId xmlns:a16="http://schemas.microsoft.com/office/drawing/2014/main" id="{59BD97FE-899B-3721-E03C-100EA0926858}"/>
              </a:ext>
            </a:extLst>
          </p:cNvPr>
          <p:cNvPicPr>
            <a:picLocks noChangeAspect="1"/>
          </p:cNvPicPr>
          <p:nvPr/>
        </p:nvPicPr>
        <p:blipFill>
          <a:blip r:embed="rId7"/>
          <a:stretch>
            <a:fillRect/>
          </a:stretch>
        </p:blipFill>
        <p:spPr>
          <a:xfrm>
            <a:off x="2279316" y="5204168"/>
            <a:ext cx="2727254" cy="1789760"/>
          </a:xfrm>
          <a:prstGeom prst="rect">
            <a:avLst/>
          </a:prstGeom>
        </p:spPr>
      </p:pic>
      <p:pic>
        <p:nvPicPr>
          <p:cNvPr id="24" name="Picture 23">
            <a:extLst>
              <a:ext uri="{FF2B5EF4-FFF2-40B4-BE49-F238E27FC236}">
                <a16:creationId xmlns:a16="http://schemas.microsoft.com/office/drawing/2014/main" id="{C773742B-CAF7-CE16-3FD1-D6F35CAA972B}"/>
              </a:ext>
            </a:extLst>
          </p:cNvPr>
          <p:cNvPicPr>
            <a:picLocks noChangeAspect="1"/>
          </p:cNvPicPr>
          <p:nvPr/>
        </p:nvPicPr>
        <p:blipFill>
          <a:blip r:embed="rId8"/>
          <a:stretch>
            <a:fillRect/>
          </a:stretch>
        </p:blipFill>
        <p:spPr>
          <a:xfrm>
            <a:off x="4989877" y="5041639"/>
            <a:ext cx="2339707" cy="1952289"/>
          </a:xfrm>
          <a:prstGeom prst="rect">
            <a:avLst/>
          </a:prstGeom>
        </p:spPr>
      </p:pic>
      <p:pic>
        <p:nvPicPr>
          <p:cNvPr id="10" name="Picture 9">
            <a:extLst>
              <a:ext uri="{FF2B5EF4-FFF2-40B4-BE49-F238E27FC236}">
                <a16:creationId xmlns:a16="http://schemas.microsoft.com/office/drawing/2014/main" id="{E2C1FFDF-AB80-B86C-577F-6EC721572E6A}"/>
              </a:ext>
            </a:extLst>
          </p:cNvPr>
          <p:cNvPicPr>
            <a:picLocks noChangeAspect="1"/>
          </p:cNvPicPr>
          <p:nvPr/>
        </p:nvPicPr>
        <p:blipFill rotWithShape="1">
          <a:blip r:embed="rId9"/>
          <a:srcRect b="12743"/>
          <a:stretch/>
        </p:blipFill>
        <p:spPr>
          <a:xfrm>
            <a:off x="-10525" y="-69088"/>
            <a:ext cx="9589954" cy="5323027"/>
          </a:xfrm>
          <a:prstGeom prst="rect">
            <a:avLst/>
          </a:prstGeom>
        </p:spPr>
      </p:pic>
      <p:sp>
        <p:nvSpPr>
          <p:cNvPr id="25" name="TextBox 24">
            <a:extLst>
              <a:ext uri="{FF2B5EF4-FFF2-40B4-BE49-F238E27FC236}">
                <a16:creationId xmlns:a16="http://schemas.microsoft.com/office/drawing/2014/main" id="{232F32EA-17FF-3008-C6F5-61A8C5850C48}"/>
              </a:ext>
            </a:extLst>
          </p:cNvPr>
          <p:cNvSpPr txBox="1"/>
          <p:nvPr/>
        </p:nvSpPr>
        <p:spPr>
          <a:xfrm>
            <a:off x="-22860" y="6477404"/>
            <a:ext cx="3552962" cy="307777"/>
          </a:xfrm>
          <a:prstGeom prst="rect">
            <a:avLst/>
          </a:prstGeom>
          <a:solidFill>
            <a:srgbClr val="FFFFFF">
              <a:alpha val="69020"/>
            </a:srgbClr>
          </a:solidFill>
        </p:spPr>
        <p:txBody>
          <a:bodyPr wrap="square" rtlCol="0">
            <a:spAutoFit/>
          </a:bodyPr>
          <a:lstStyle/>
          <a:p>
            <a:r>
              <a:rPr lang="en-CA" sz="1400" dirty="0"/>
              <a:t>Photo credit: Wek'eezhii Land Water Board</a:t>
            </a:r>
          </a:p>
        </p:txBody>
      </p:sp>
      <p:pic>
        <p:nvPicPr>
          <p:cNvPr id="2" name="Audio 1">
            <a:hlinkClick r:id="" action="ppaction://media"/>
            <a:extLst>
              <a:ext uri="{FF2B5EF4-FFF2-40B4-BE49-F238E27FC236}">
                <a16:creationId xmlns:a16="http://schemas.microsoft.com/office/drawing/2014/main" id="{4617AD7A-EE80-EC18-D7EC-C3902CB82E5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54857612"/>
      </p:ext>
    </p:extLst>
  </p:cSld>
  <p:clrMapOvr>
    <a:masterClrMapping/>
  </p:clrMapOvr>
  <mc:AlternateContent xmlns:mc="http://schemas.openxmlformats.org/markup-compatibility/2006" xmlns:p14="http://schemas.microsoft.com/office/powerpoint/2010/main">
    <mc:Choice Requires="p14">
      <p:transition spd="slow" p14:dur="2000" advTm="31105"/>
    </mc:Choice>
    <mc:Fallback xmlns="">
      <p:transition spd="slow" advTm="3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21DAB2-875C-4492-0B79-AEF21483A663}"/>
              </a:ext>
            </a:extLst>
          </p:cNvPr>
          <p:cNvPicPr>
            <a:picLocks noChangeAspect="1"/>
          </p:cNvPicPr>
          <p:nvPr/>
        </p:nvPicPr>
        <p:blipFill>
          <a:blip r:embed="rId5"/>
          <a:stretch>
            <a:fillRect/>
          </a:stretch>
        </p:blipFill>
        <p:spPr>
          <a:xfrm>
            <a:off x="1039074" y="1362869"/>
            <a:ext cx="1659399" cy="2148987"/>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E8FCB79F-C228-5775-F679-C61EE67474E4}"/>
              </a:ext>
            </a:extLst>
          </p:cNvPr>
          <p:cNvPicPr>
            <a:picLocks noChangeAspect="1"/>
          </p:cNvPicPr>
          <p:nvPr/>
        </p:nvPicPr>
        <p:blipFill rotWithShape="1">
          <a:blip r:embed="rId6"/>
          <a:srcRect t="6433" b="4646"/>
          <a:stretch/>
        </p:blipFill>
        <p:spPr>
          <a:xfrm>
            <a:off x="7375153" y="1338547"/>
            <a:ext cx="1502064" cy="1737739"/>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BC14BB72-EAAB-15F5-B1FE-83C7AABC42E1}"/>
              </a:ext>
            </a:extLst>
          </p:cNvPr>
          <p:cNvPicPr>
            <a:picLocks noChangeAspect="1"/>
          </p:cNvPicPr>
          <p:nvPr/>
        </p:nvPicPr>
        <p:blipFill>
          <a:blip r:embed="rId7"/>
          <a:stretch>
            <a:fillRect/>
          </a:stretch>
        </p:blipFill>
        <p:spPr>
          <a:xfrm>
            <a:off x="2260950" y="2821158"/>
            <a:ext cx="1670494" cy="2151921"/>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B03C9E20-6243-63AD-6FEE-985022D24D7D}"/>
              </a:ext>
            </a:extLst>
          </p:cNvPr>
          <p:cNvPicPr>
            <a:picLocks noChangeAspect="1"/>
          </p:cNvPicPr>
          <p:nvPr/>
        </p:nvPicPr>
        <p:blipFill>
          <a:blip r:embed="rId8"/>
          <a:stretch>
            <a:fillRect/>
          </a:stretch>
        </p:blipFill>
        <p:spPr>
          <a:xfrm>
            <a:off x="3202442" y="4036842"/>
            <a:ext cx="1670493" cy="216150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5" name="Slide Number Placeholder 1">
            <a:extLst>
              <a:ext uri="{FF2B5EF4-FFF2-40B4-BE49-F238E27FC236}">
                <a16:creationId xmlns:a16="http://schemas.microsoft.com/office/drawing/2014/main" id="{D5646C1E-3B68-3E78-6C9B-12566CA67280}"/>
              </a:ext>
            </a:extLst>
          </p:cNvPr>
          <p:cNvSpPr txBox="1">
            <a:spLocks/>
          </p:cNvSpPr>
          <p:nvPr/>
        </p:nvSpPr>
        <p:spPr>
          <a:xfrm>
            <a:off x="7713915" y="6507119"/>
            <a:ext cx="726823" cy="269962"/>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A07A3B9-5722-4D08-BECB-C41FCB3D41FD}" type="slidenum">
              <a:rPr lang="en-CA" smtClean="0"/>
              <a:pPr/>
              <a:t>6</a:t>
            </a:fld>
            <a:endParaRPr lang="en-CA" dirty="0"/>
          </a:p>
        </p:txBody>
      </p:sp>
      <p:pic>
        <p:nvPicPr>
          <p:cNvPr id="8" name="Picture 7" descr="A close up of a sign&#10;&#10;Description automatically generated">
            <a:extLst>
              <a:ext uri="{FF2B5EF4-FFF2-40B4-BE49-F238E27FC236}">
                <a16:creationId xmlns:a16="http://schemas.microsoft.com/office/drawing/2014/main" id="{162B6896-E865-2C14-BAD5-D2C539BBB8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5974" y="3785978"/>
            <a:ext cx="1425070" cy="1850904"/>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B765F854-4974-E929-FCD8-5D169BE0CE52}"/>
              </a:ext>
            </a:extLst>
          </p:cNvPr>
          <p:cNvPicPr>
            <a:picLocks noChangeAspect="1"/>
          </p:cNvPicPr>
          <p:nvPr/>
        </p:nvPicPr>
        <p:blipFill>
          <a:blip r:embed="rId10"/>
          <a:stretch>
            <a:fillRect/>
          </a:stretch>
        </p:blipFill>
        <p:spPr>
          <a:xfrm>
            <a:off x="7503054" y="3760584"/>
            <a:ext cx="1448723" cy="1876298"/>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62C7EE84-96ED-6FAD-9A21-DC02239036FC}"/>
              </a:ext>
            </a:extLst>
          </p:cNvPr>
          <p:cNvPicPr>
            <a:picLocks noChangeAspect="1"/>
          </p:cNvPicPr>
          <p:nvPr/>
        </p:nvPicPr>
        <p:blipFill>
          <a:blip r:embed="rId11"/>
          <a:stretch>
            <a:fillRect/>
          </a:stretch>
        </p:blipFill>
        <p:spPr>
          <a:xfrm>
            <a:off x="6637203" y="1358551"/>
            <a:ext cx="1378633" cy="1706188"/>
          </a:xfrm>
          <a:prstGeom prst="rect">
            <a:avLst/>
          </a:prstGeom>
          <a:ln>
            <a:noFill/>
          </a:ln>
          <a:effectLst>
            <a:outerShdw blurRad="190500" algn="tl" rotWithShape="0">
              <a:srgbClr val="000000">
                <a:alpha val="70000"/>
              </a:srgbClr>
            </a:outerShdw>
          </a:effectLst>
        </p:spPr>
      </p:pic>
      <p:pic>
        <p:nvPicPr>
          <p:cNvPr id="31" name="Picture 30">
            <a:extLst>
              <a:ext uri="{FF2B5EF4-FFF2-40B4-BE49-F238E27FC236}">
                <a16:creationId xmlns:a16="http://schemas.microsoft.com/office/drawing/2014/main" id="{9CE5523C-7B28-9C46-8633-8D2B99992A68}"/>
              </a:ext>
            </a:extLst>
          </p:cNvPr>
          <p:cNvPicPr>
            <a:picLocks noChangeAspect="1"/>
          </p:cNvPicPr>
          <p:nvPr/>
        </p:nvPicPr>
        <p:blipFill>
          <a:blip r:embed="rId12"/>
          <a:stretch>
            <a:fillRect/>
          </a:stretch>
        </p:blipFill>
        <p:spPr>
          <a:xfrm>
            <a:off x="5508940" y="1381723"/>
            <a:ext cx="1483219" cy="1706187"/>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7B57E321-62A5-43D3-10B3-57E3F7AED678}"/>
              </a:ext>
            </a:extLst>
          </p:cNvPr>
          <p:cNvPicPr>
            <a:picLocks noChangeAspect="1"/>
          </p:cNvPicPr>
          <p:nvPr/>
        </p:nvPicPr>
        <p:blipFill>
          <a:blip r:embed="rId13"/>
          <a:stretch>
            <a:fillRect/>
          </a:stretch>
        </p:blipFill>
        <p:spPr>
          <a:xfrm>
            <a:off x="4485263" y="1312208"/>
            <a:ext cx="1378632" cy="176407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6B803F81-7A78-15D2-BFAD-F61A429CC641}"/>
              </a:ext>
            </a:extLst>
          </p:cNvPr>
          <p:cNvSpPr txBox="1"/>
          <p:nvPr/>
        </p:nvSpPr>
        <p:spPr>
          <a:xfrm>
            <a:off x="916523" y="4698733"/>
            <a:ext cx="1416845" cy="1323439"/>
          </a:xfrm>
          <a:prstGeom prst="rect">
            <a:avLst/>
          </a:prstGeom>
          <a:noFill/>
        </p:spPr>
        <p:txBody>
          <a:bodyPr wrap="square" rtlCol="0">
            <a:spAutoFit/>
          </a:bodyPr>
          <a:lstStyle/>
          <a:p>
            <a:r>
              <a:rPr lang="en-CA" sz="2000" dirty="0"/>
              <a:t>Laws</a:t>
            </a:r>
          </a:p>
          <a:p>
            <a:r>
              <a:rPr lang="en-CA" sz="2000" dirty="0"/>
              <a:t>Regulations</a:t>
            </a:r>
          </a:p>
          <a:p>
            <a:r>
              <a:rPr lang="en-CA" sz="2000" dirty="0"/>
              <a:t>Policies </a:t>
            </a:r>
          </a:p>
          <a:p>
            <a:r>
              <a:rPr lang="en-CA" sz="2000" dirty="0"/>
              <a:t>Guidelines</a:t>
            </a:r>
          </a:p>
        </p:txBody>
      </p:sp>
      <p:pic>
        <p:nvPicPr>
          <p:cNvPr id="10" name="Audio 9">
            <a:hlinkClick r:id="" action="ppaction://media"/>
            <a:extLst>
              <a:ext uri="{FF2B5EF4-FFF2-40B4-BE49-F238E27FC236}">
                <a16:creationId xmlns:a16="http://schemas.microsoft.com/office/drawing/2014/main" id="{FDD43F1D-6BBF-C40F-14B8-C4A16216EE6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9516879"/>
      </p:ext>
    </p:extLst>
  </p:cSld>
  <p:clrMapOvr>
    <a:masterClrMapping/>
  </p:clrMapOvr>
  <mc:AlternateContent xmlns:mc="http://schemas.openxmlformats.org/markup-compatibility/2006" xmlns:p14="http://schemas.microsoft.com/office/powerpoint/2010/main">
    <mc:Choice Requires="p14">
      <p:transition spd="slow" p14:dur="2000" advTm="42787"/>
    </mc:Choice>
    <mc:Fallback xmlns="">
      <p:transition spd="slow" advTm="42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700400" y="6459537"/>
            <a:ext cx="984019" cy="365125"/>
          </a:xfrm>
        </p:spPr>
        <p:txBody>
          <a:bodyPr/>
          <a:lstStyle/>
          <a:p>
            <a:fld id="{4A07A3B9-5722-4D08-BECB-C41FCB3D41FD}" type="slidenum">
              <a:rPr lang="en-CA" smtClean="0"/>
              <a:t>7</a:t>
            </a:fld>
            <a:endParaRPr lang="en-CA" dirty="0"/>
          </a:p>
        </p:txBody>
      </p:sp>
      <p:pic>
        <p:nvPicPr>
          <p:cNvPr id="5" name="Picture 4">
            <a:extLst>
              <a:ext uri="{FF2B5EF4-FFF2-40B4-BE49-F238E27FC236}">
                <a16:creationId xmlns:a16="http://schemas.microsoft.com/office/drawing/2014/main" id="{172F28EC-6AAD-40BB-640D-C86BE6420752}"/>
              </a:ext>
            </a:extLst>
          </p:cNvPr>
          <p:cNvPicPr>
            <a:picLocks noChangeAspect="1"/>
          </p:cNvPicPr>
          <p:nvPr/>
        </p:nvPicPr>
        <p:blipFill>
          <a:blip r:embed="rId5"/>
          <a:stretch>
            <a:fillRect/>
          </a:stretch>
        </p:blipFill>
        <p:spPr>
          <a:xfrm>
            <a:off x="0" y="1522445"/>
            <a:ext cx="9144000" cy="3813110"/>
          </a:xfrm>
          <a:prstGeom prst="rect">
            <a:avLst/>
          </a:prstGeom>
        </p:spPr>
      </p:pic>
      <p:sp>
        <p:nvSpPr>
          <p:cNvPr id="7" name="TextBox 6">
            <a:extLst>
              <a:ext uri="{FF2B5EF4-FFF2-40B4-BE49-F238E27FC236}">
                <a16:creationId xmlns:a16="http://schemas.microsoft.com/office/drawing/2014/main" id="{50CF11FA-E5EB-C35C-8867-E9B550FCD37C}"/>
              </a:ext>
            </a:extLst>
          </p:cNvPr>
          <p:cNvSpPr txBox="1"/>
          <p:nvPr/>
        </p:nvSpPr>
        <p:spPr>
          <a:xfrm>
            <a:off x="458013" y="5029528"/>
            <a:ext cx="5926666" cy="276999"/>
          </a:xfrm>
          <a:prstGeom prst="rect">
            <a:avLst/>
          </a:prstGeom>
          <a:noFill/>
        </p:spPr>
        <p:txBody>
          <a:bodyPr wrap="square" rtlCol="0">
            <a:spAutoFit/>
          </a:bodyPr>
          <a:lstStyle/>
          <a:p>
            <a:r>
              <a:rPr lang="en-CA" sz="1200" dirty="0"/>
              <a:t>Source: MVLWB Engagement and Consultation Policy, www.mvlwb.ca</a:t>
            </a:r>
          </a:p>
        </p:txBody>
      </p:sp>
      <p:sp>
        <p:nvSpPr>
          <p:cNvPr id="6" name="TextBox 5">
            <a:extLst>
              <a:ext uri="{FF2B5EF4-FFF2-40B4-BE49-F238E27FC236}">
                <a16:creationId xmlns:a16="http://schemas.microsoft.com/office/drawing/2014/main" id="{47AFCB7B-8153-5138-994E-F94BDD579893}"/>
              </a:ext>
            </a:extLst>
          </p:cNvPr>
          <p:cNvSpPr txBox="1"/>
          <p:nvPr/>
        </p:nvSpPr>
        <p:spPr>
          <a:xfrm>
            <a:off x="6889647" y="5335555"/>
            <a:ext cx="1796340" cy="707886"/>
          </a:xfrm>
          <a:prstGeom prst="rect">
            <a:avLst/>
          </a:prstGeom>
          <a:noFill/>
        </p:spPr>
        <p:txBody>
          <a:bodyPr wrap="square" rtlCol="0">
            <a:spAutoFit/>
          </a:bodyPr>
          <a:lstStyle/>
          <a:p>
            <a:r>
              <a:rPr lang="en-CA" sz="2000" dirty="0"/>
              <a:t>Engagement &amp; Consultation</a:t>
            </a:r>
          </a:p>
        </p:txBody>
      </p:sp>
      <p:pic>
        <p:nvPicPr>
          <p:cNvPr id="3" name="Audio 2">
            <a:hlinkClick r:id="" action="ppaction://media"/>
            <a:extLst>
              <a:ext uri="{FF2B5EF4-FFF2-40B4-BE49-F238E27FC236}">
                <a16:creationId xmlns:a16="http://schemas.microsoft.com/office/drawing/2014/main" id="{39BBB08E-5949-D0D9-5AC9-689BD892F1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39967067"/>
      </p:ext>
    </p:extLst>
  </p:cSld>
  <p:clrMapOvr>
    <a:masterClrMapping/>
  </p:clrMapOvr>
  <mc:AlternateContent xmlns:mc="http://schemas.openxmlformats.org/markup-compatibility/2006" xmlns:p14="http://schemas.microsoft.com/office/powerpoint/2010/main">
    <mc:Choice Requires="p14">
      <p:transition spd="slow" p14:dur="2000" advTm="29150"/>
    </mc:Choice>
    <mc:Fallback xmlns="">
      <p:transition spd="slow" advTm="29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p:txBody>
          <a:bodyPr/>
          <a:lstStyle/>
          <a:p>
            <a:r>
              <a:rPr lang="en-CA" dirty="0"/>
              <a:t>The Present</a:t>
            </a:r>
          </a:p>
        </p:txBody>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622488" y="6472779"/>
            <a:ext cx="984019" cy="365125"/>
          </a:xfrm>
        </p:spPr>
        <p:txBody>
          <a:bodyPr/>
          <a:lstStyle/>
          <a:p>
            <a:fld id="{4A07A3B9-5722-4D08-BECB-C41FCB3D41FD}" type="slidenum">
              <a:rPr lang="en-CA" smtClean="0"/>
              <a:t>8</a:t>
            </a:fld>
            <a:endParaRPr lang="en-CA" dirty="0"/>
          </a:p>
        </p:txBody>
      </p:sp>
      <p:pic>
        <p:nvPicPr>
          <p:cNvPr id="5" name="Picture 4">
            <a:extLst>
              <a:ext uri="{FF2B5EF4-FFF2-40B4-BE49-F238E27FC236}">
                <a16:creationId xmlns:a16="http://schemas.microsoft.com/office/drawing/2014/main" id="{9C507124-B025-6D5E-4AC5-6C89883DA98D}"/>
              </a:ext>
            </a:extLst>
          </p:cNvPr>
          <p:cNvPicPr>
            <a:picLocks noChangeAspect="1"/>
          </p:cNvPicPr>
          <p:nvPr/>
        </p:nvPicPr>
        <p:blipFill>
          <a:blip r:embed="rId5"/>
          <a:stretch>
            <a:fillRect/>
          </a:stretch>
        </p:blipFill>
        <p:spPr>
          <a:xfrm>
            <a:off x="0" y="1580060"/>
            <a:ext cx="9144000" cy="4422788"/>
          </a:xfrm>
          <a:prstGeom prst="rect">
            <a:avLst/>
          </a:prstGeom>
        </p:spPr>
      </p:pic>
      <p:pic>
        <p:nvPicPr>
          <p:cNvPr id="11" name="Audio 10">
            <a:hlinkClick r:id="" action="ppaction://media"/>
            <a:extLst>
              <a:ext uri="{FF2B5EF4-FFF2-40B4-BE49-F238E27FC236}">
                <a16:creationId xmlns:a16="http://schemas.microsoft.com/office/drawing/2014/main" id="{4217E998-3453-CD7E-6BE3-A960A0D458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75654970"/>
      </p:ext>
    </p:extLst>
  </p:cSld>
  <p:clrMapOvr>
    <a:masterClrMapping/>
  </p:clrMapOvr>
  <mc:AlternateContent xmlns:mc="http://schemas.openxmlformats.org/markup-compatibility/2006" xmlns:p14="http://schemas.microsoft.com/office/powerpoint/2010/main">
    <mc:Choice Requires="p14">
      <p:transition spd="slow" p14:dur="2000" advTm="42827"/>
    </mc:Choice>
    <mc:Fallback xmlns="">
      <p:transition spd="slow" advTm="4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05195-ABC2-DF9E-5F96-CF0B659DD042}"/>
              </a:ext>
            </a:extLst>
          </p:cNvPr>
          <p:cNvSpPr>
            <a:spLocks noGrp="1"/>
          </p:cNvSpPr>
          <p:nvPr>
            <p:ph type="title"/>
          </p:nvPr>
        </p:nvSpPr>
        <p:spPr>
          <a:xfrm>
            <a:off x="5894613" y="634946"/>
            <a:ext cx="2767693" cy="1450757"/>
          </a:xfrm>
        </p:spPr>
        <p:txBody>
          <a:bodyPr vert="horz" lIns="91440" tIns="45720" rIns="91440" bIns="45720" rtlCol="0" anchor="b">
            <a:normAutofit/>
          </a:bodyPr>
          <a:lstStyle/>
          <a:p>
            <a:r>
              <a:rPr lang="en-US" dirty="0">
                <a:solidFill>
                  <a:schemeClr val="tx1">
                    <a:lumMod val="75000"/>
                    <a:lumOff val="25000"/>
                  </a:schemeClr>
                </a:solidFill>
              </a:rPr>
              <a:t>The Present</a:t>
            </a:r>
          </a:p>
        </p:txBody>
      </p:sp>
      <p:pic>
        <p:nvPicPr>
          <p:cNvPr id="9" name="Picture 8">
            <a:extLst>
              <a:ext uri="{FF2B5EF4-FFF2-40B4-BE49-F238E27FC236}">
                <a16:creationId xmlns:a16="http://schemas.microsoft.com/office/drawing/2014/main" id="{384761A1-CBC0-D61A-15D8-DC5329DDE5EE}"/>
              </a:ext>
            </a:extLst>
          </p:cNvPr>
          <p:cNvPicPr>
            <a:picLocks noChangeAspect="1"/>
          </p:cNvPicPr>
          <p:nvPr/>
        </p:nvPicPr>
        <p:blipFill rotWithShape="1">
          <a:blip r:embed="rId5"/>
          <a:srcRect l="19695" r="15700" b="-2"/>
          <a:stretch/>
        </p:blipFill>
        <p:spPr>
          <a:xfrm>
            <a:off x="475499" y="640081"/>
            <a:ext cx="5182351" cy="5314406"/>
          </a:xfrm>
          <a:prstGeom prst="rect">
            <a:avLst/>
          </a:prstGeom>
        </p:spPr>
      </p:pic>
      <p:cxnSp>
        <p:nvCxnSpPr>
          <p:cNvPr id="23" name="Straight Connector 2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394369-B75C-909F-5613-BFBA3F5AB90C}"/>
              </a:ext>
            </a:extLst>
          </p:cNvPr>
          <p:cNvSpPr txBox="1"/>
          <p:nvPr/>
        </p:nvSpPr>
        <p:spPr>
          <a:xfrm>
            <a:off x="475499" y="5971074"/>
            <a:ext cx="7262484" cy="266617"/>
          </a:xfrm>
          <a:prstGeom prst="rect">
            <a:avLst/>
          </a:prstGeom>
        </p:spPr>
        <p:txBody>
          <a:bodyPr vert="horz" lIns="0" tIns="45720" rIns="0" bIns="45720" rtlCol="0">
            <a:normAutofit/>
          </a:bodyPr>
          <a:lstStyle/>
          <a:p>
            <a:pPr>
              <a:lnSpc>
                <a:spcPct val="90000"/>
              </a:lnSpc>
              <a:spcAft>
                <a:spcPts val="600"/>
              </a:spcAft>
              <a:buClr>
                <a:schemeClr val="accent1"/>
              </a:buClr>
              <a:buFont typeface="Calibri" panose="020F0502020204030204" pitchFamily="34" charset="0"/>
            </a:pPr>
            <a:r>
              <a:rPr lang="en-US" sz="1200" dirty="0">
                <a:solidFill>
                  <a:schemeClr val="tx1">
                    <a:lumMod val="75000"/>
                    <a:lumOff val="25000"/>
                  </a:schemeClr>
                </a:solidFill>
              </a:rPr>
              <a:t>Source: Fortune Minerals Licence Proceeding Public Hearing Presentation 2014; https://wlwb.ca/registry</a:t>
            </a:r>
          </a:p>
        </p:txBody>
      </p:sp>
      <p:sp>
        <p:nvSpPr>
          <p:cNvPr id="25" name="Rectangle 24">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345DE773-B1B7-E9AF-57B0-EFB77C277E89}"/>
              </a:ext>
            </a:extLst>
          </p:cNvPr>
          <p:cNvSpPr>
            <a:spLocks noGrp="1"/>
          </p:cNvSpPr>
          <p:nvPr>
            <p:ph type="sldNum" sz="quarter" idx="12"/>
          </p:nvPr>
        </p:nvSpPr>
        <p:spPr>
          <a:xfrm>
            <a:off x="7425343" y="6459785"/>
            <a:ext cx="984019" cy="365125"/>
          </a:xfrm>
        </p:spPr>
        <p:txBody>
          <a:bodyPr vert="horz" lIns="91440" tIns="45720" rIns="91440" bIns="45720" rtlCol="0" anchor="ctr">
            <a:normAutofit/>
          </a:bodyPr>
          <a:lstStyle/>
          <a:p>
            <a:pPr>
              <a:spcAft>
                <a:spcPts val="600"/>
              </a:spcAft>
            </a:pPr>
            <a:fld id="{4A07A3B9-5722-4D08-BECB-C41FCB3D41FD}" type="slidenum">
              <a:rPr lang="en-US" smtClean="0"/>
              <a:pPr>
                <a:spcAft>
                  <a:spcPts val="600"/>
                </a:spcAft>
              </a:pPr>
              <a:t>9</a:t>
            </a:fld>
            <a:endParaRPr lang="en-US"/>
          </a:p>
        </p:txBody>
      </p:sp>
      <p:sp>
        <p:nvSpPr>
          <p:cNvPr id="10" name="TextBox 9">
            <a:extLst>
              <a:ext uri="{FF2B5EF4-FFF2-40B4-BE49-F238E27FC236}">
                <a16:creationId xmlns:a16="http://schemas.microsoft.com/office/drawing/2014/main" id="{9E6F52BA-0145-93A6-529B-69612D8FD4AA}"/>
              </a:ext>
            </a:extLst>
          </p:cNvPr>
          <p:cNvSpPr txBox="1"/>
          <p:nvPr/>
        </p:nvSpPr>
        <p:spPr>
          <a:xfrm>
            <a:off x="5958659" y="2277651"/>
            <a:ext cx="2674619" cy="707886"/>
          </a:xfrm>
          <a:prstGeom prst="rect">
            <a:avLst/>
          </a:prstGeom>
          <a:noFill/>
        </p:spPr>
        <p:txBody>
          <a:bodyPr wrap="square" rtlCol="0">
            <a:spAutoFit/>
          </a:bodyPr>
          <a:lstStyle/>
          <a:p>
            <a:r>
              <a:rPr lang="en-CA" sz="2000" dirty="0"/>
              <a:t>Environmental Assessment Measures</a:t>
            </a:r>
          </a:p>
        </p:txBody>
      </p:sp>
      <p:pic>
        <p:nvPicPr>
          <p:cNvPr id="14" name="Audio 13">
            <a:hlinkClick r:id="" action="ppaction://media"/>
            <a:extLst>
              <a:ext uri="{FF2B5EF4-FFF2-40B4-BE49-F238E27FC236}">
                <a16:creationId xmlns:a16="http://schemas.microsoft.com/office/drawing/2014/main" id="{6BC71C8D-63C6-5B98-DA5F-86FF08D916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54999682"/>
      </p:ext>
    </p:extLst>
  </p:cSld>
  <p:clrMapOvr>
    <a:masterClrMapping/>
  </p:clrMapOvr>
  <mc:AlternateContent xmlns:mc="http://schemas.openxmlformats.org/markup-compatibility/2006" xmlns:p14="http://schemas.microsoft.com/office/powerpoint/2010/main">
    <mc:Choice Requires="p14">
      <p:transition spd="slow" p14:dur="2000" advTm="36976"/>
    </mc:Choice>
    <mc:Fallback xmlns="">
      <p:transition spd="slow" advTm="3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13.7|9.5"/>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3.xml><?xml version="1.0" encoding="utf-8"?>
<p:tagLst xmlns:a="http://schemas.openxmlformats.org/drawingml/2006/main" xmlns:r="http://schemas.openxmlformats.org/officeDocument/2006/relationships" xmlns:p="http://schemas.openxmlformats.org/presentationml/2006/main">
  <p:tag name="TIMING" val="|40.3"/>
</p:tagLst>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fadc22f-3368-4e71-a9d4-93ba648f31e0">
      <Terms xmlns="http://schemas.microsoft.com/office/infopath/2007/PartnerControls"/>
    </lcf76f155ced4ddcb4097134ff3c332f>
    <TaxCatchAll xmlns="0a129dcb-f1a9-4e91-b275-b0f639d90c0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10A5656A702954D9148014E7C49D4E2" ma:contentTypeVersion="16" ma:contentTypeDescription="Create a new document." ma:contentTypeScope="" ma:versionID="c186cb9e334385326187bea93c18ec46">
  <xsd:schema xmlns:xsd="http://www.w3.org/2001/XMLSchema" xmlns:xs="http://www.w3.org/2001/XMLSchema" xmlns:p="http://schemas.microsoft.com/office/2006/metadata/properties" xmlns:ns2="8fadc22f-3368-4e71-a9d4-93ba648f31e0" xmlns:ns3="0a129dcb-f1a9-4e91-b275-b0f639d90c07" targetNamespace="http://schemas.microsoft.com/office/2006/metadata/properties" ma:root="true" ma:fieldsID="fb6b86af73626ec1c09d2c9514303c0d" ns2:_="" ns3:_="">
    <xsd:import namespace="8fadc22f-3368-4e71-a9d4-93ba648f31e0"/>
    <xsd:import namespace="0a129dcb-f1a9-4e91-b275-b0f639d90c0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adc22f-3368-4e71-a9d4-93ba648f31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9b8208c-73b8-46ee-b2ea-ed0e4609384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129dcb-f1a9-4e91-b275-b0f639d90c0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0d050c-ea2b-417f-88dd-293a918b35d6}" ma:internalName="TaxCatchAll" ma:showField="CatchAllData" ma:web="0a129dcb-f1a9-4e91-b275-b0f639d90c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A203F7-6405-421C-81B0-ECD88466E633}">
  <ds:schemaRefs>
    <ds:schemaRef ds:uri="http://schemas.microsoft.com/office/2006/metadata/properties"/>
    <ds:schemaRef ds:uri="http://schemas.microsoft.com/office/infopath/2007/PartnerControls"/>
    <ds:schemaRef ds:uri="8fadc22f-3368-4e71-a9d4-93ba648f31e0"/>
    <ds:schemaRef ds:uri="0a129dcb-f1a9-4e91-b275-b0f639d90c07"/>
  </ds:schemaRefs>
</ds:datastoreItem>
</file>

<file path=customXml/itemProps2.xml><?xml version="1.0" encoding="utf-8"?>
<ds:datastoreItem xmlns:ds="http://schemas.openxmlformats.org/officeDocument/2006/customXml" ds:itemID="{43C8BD7C-D5D4-42E5-BDD5-AE7DBEB31F1A}">
  <ds:schemaRefs>
    <ds:schemaRef ds:uri="http://schemas.microsoft.com/sharepoint/v3/contenttype/forms"/>
  </ds:schemaRefs>
</ds:datastoreItem>
</file>

<file path=customXml/itemProps3.xml><?xml version="1.0" encoding="utf-8"?>
<ds:datastoreItem xmlns:ds="http://schemas.openxmlformats.org/officeDocument/2006/customXml" ds:itemID="{6F0BED75-EAF3-4B15-B2CA-4C856B4426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adc22f-3368-4e71-a9d4-93ba648f31e0"/>
    <ds:schemaRef ds:uri="0a129dcb-f1a9-4e91-b275-b0f639d90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26172</TotalTime>
  <Words>2009</Words>
  <Application>Microsoft Office PowerPoint</Application>
  <PresentationFormat>On-screen Show (4:3)</PresentationFormat>
  <Paragraphs>128</Paragraphs>
  <Slides>19</Slides>
  <Notes>19</Notes>
  <HiddenSlides>0</HiddenSlides>
  <MMClips>19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Century Gothic</vt:lpstr>
      <vt:lpstr>ULWTLM+CenturyGothic-Bold</vt:lpstr>
      <vt:lpstr>UXWTL M+ Avant Garde LT</vt:lpstr>
      <vt:lpstr>Wingdings</vt:lpstr>
      <vt:lpstr>Retrospect</vt:lpstr>
      <vt:lpstr>Custom Design</vt:lpstr>
      <vt:lpstr>Closure and Reclamation Planning  in the Mackenzie Valley</vt:lpstr>
      <vt:lpstr>The Past</vt:lpstr>
      <vt:lpstr>The Past</vt:lpstr>
      <vt:lpstr>The Past</vt:lpstr>
      <vt:lpstr>PowerPoint Presentation</vt:lpstr>
      <vt:lpstr>The Present</vt:lpstr>
      <vt:lpstr>The Present</vt:lpstr>
      <vt:lpstr>The Present</vt:lpstr>
      <vt:lpstr>The Present</vt:lpstr>
      <vt:lpstr>The Present</vt:lpstr>
      <vt:lpstr>The Present</vt:lpstr>
      <vt:lpstr>The Present</vt:lpstr>
      <vt:lpstr>The Present</vt:lpstr>
      <vt:lpstr>The Present</vt:lpstr>
      <vt:lpstr>The Present</vt:lpstr>
      <vt:lpstr>The Present</vt:lpstr>
      <vt:lpstr>The Present</vt:lpstr>
      <vt:lpstr>The Future</vt:lpstr>
      <vt:lpstr>Masi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dc:creator>
  <cp:lastModifiedBy>Simon Whitehouse</cp:lastModifiedBy>
  <cp:revision>280</cp:revision>
  <cp:lastPrinted>2022-05-16T02:28:25Z</cp:lastPrinted>
  <dcterms:created xsi:type="dcterms:W3CDTF">2015-03-11T19:49:02Z</dcterms:created>
  <dcterms:modified xsi:type="dcterms:W3CDTF">2022-06-01T21:22:54Z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0x010100510A5656A702954D9148014E7C49D4E2</vt:lpwstr>
  </property>
</Properties>
</file>